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12192000"/>
  <p:notesSz cx="6858000" cy="9144000"/>
  <p:embeddedFontLst>
    <p:embeddedFont>
      <p:font typeface="Helvetica Neue"/>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5" roundtripDataSignature="AMtx7mj7m1Ff2eNUJrqOv4ziiuR2T1nW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HelveticaNeue-bold.fntdata"/><Relationship Id="rId21" Type="http://schemas.openxmlformats.org/officeDocument/2006/relationships/font" Target="fonts/HelveticaNeue-regular.fntdata"/><Relationship Id="rId24" Type="http://schemas.openxmlformats.org/officeDocument/2006/relationships/font" Target="fonts/HelveticaNeue-boldItalic.fntdata"/><Relationship Id="rId23" Type="http://schemas.openxmlformats.org/officeDocument/2006/relationships/font" Target="fonts/HelveticaNeue-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5"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6" name="Shape 86"/>
        <p:cNvGrpSpPr/>
        <p:nvPr/>
      </p:nvGrpSpPr>
      <p:grpSpPr>
        <a:xfrm>
          <a:off x="0" y="0"/>
          <a:ext cx="0" cy="0"/>
          <a:chOff x="0" y="0"/>
          <a:chExt cx="0" cy="0"/>
        </a:xfrm>
      </p:grpSpPr>
      <p:sp>
        <p:nvSpPr>
          <p:cNvPr id="87" name="Google Shape;87;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9" name="Google Shape;89;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3" name="Shape 23"/>
        <p:cNvGrpSpPr/>
        <p:nvPr/>
      </p:nvGrpSpPr>
      <p:grpSpPr>
        <a:xfrm>
          <a:off x="0" y="0"/>
          <a:ext cx="0" cy="0"/>
          <a:chOff x="0" y="0"/>
          <a:chExt cx="0" cy="0"/>
        </a:xfrm>
      </p:grpSpPr>
      <p:sp>
        <p:nvSpPr>
          <p:cNvPr id="24" name="Google Shape;24;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7" name="Shape 27"/>
        <p:cNvGrpSpPr/>
        <p:nvPr/>
      </p:nvGrpSpPr>
      <p:grpSpPr>
        <a:xfrm>
          <a:off x="0" y="0"/>
          <a:ext cx="0" cy="0"/>
          <a:chOff x="0" y="0"/>
          <a:chExt cx="0" cy="0"/>
        </a:xfrm>
      </p:grpSpPr>
      <p:sp>
        <p:nvSpPr>
          <p:cNvPr id="28" name="Google Shape;28;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 name="Google Shape;30;p2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2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2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7" name="Google Shape;37;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5"/>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2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8"/>
          <p:cNvSpPr/>
          <p:nvPr>
            <p:ph idx="2" type="pic"/>
          </p:nvPr>
        </p:nvSpPr>
        <p:spPr>
          <a:xfrm>
            <a:off x="5183188" y="987425"/>
            <a:ext cx="6172200" cy="4873625"/>
          </a:xfrm>
          <a:prstGeom prst="rect">
            <a:avLst/>
          </a:prstGeom>
          <a:noFill/>
          <a:ln>
            <a:noFill/>
          </a:ln>
        </p:spPr>
      </p:sp>
      <p:sp>
        <p:nvSpPr>
          <p:cNvPr id="64" name="Google Shape;64;p2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2" name="Google Shape;82;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83" name="Google Shape;83;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84" name="Google Shape;84;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85" name="Google Shape;85;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alibri"/>
                <a:ea typeface="Calibri"/>
                <a:cs typeface="Calibri"/>
                <a:sym typeface="Calibri"/>
              </a:defRPr>
            </a:lvl1pPr>
            <a:lvl2pPr indent="0" lvl="1" marL="0" marR="0" rtl="0" algn="r">
              <a:spcBef>
                <a:spcPts val="0"/>
              </a:spcBef>
              <a:buNone/>
              <a:defRPr b="0" i="0" sz="1200" u="none" cap="none" strike="noStrike">
                <a:solidFill>
                  <a:schemeClr val="lt1"/>
                </a:solidFill>
                <a:latin typeface="Calibri"/>
                <a:ea typeface="Calibri"/>
                <a:cs typeface="Calibri"/>
                <a:sym typeface="Calibri"/>
              </a:defRPr>
            </a:lvl2pPr>
            <a:lvl3pPr indent="0" lvl="2" marL="0" marR="0" rtl="0" algn="r">
              <a:spcBef>
                <a:spcPts val="0"/>
              </a:spcBef>
              <a:buNone/>
              <a:defRPr b="0" i="0" sz="1200" u="none" cap="none" strike="noStrike">
                <a:solidFill>
                  <a:schemeClr val="lt1"/>
                </a:solidFill>
                <a:latin typeface="Calibri"/>
                <a:ea typeface="Calibri"/>
                <a:cs typeface="Calibri"/>
                <a:sym typeface="Calibri"/>
              </a:defRPr>
            </a:lvl3pPr>
            <a:lvl4pPr indent="0" lvl="3" marL="0" marR="0" rtl="0" algn="r">
              <a:spcBef>
                <a:spcPts val="0"/>
              </a:spcBef>
              <a:buNone/>
              <a:defRPr b="0" i="0" sz="1200" u="none" cap="none" strike="noStrike">
                <a:solidFill>
                  <a:schemeClr val="lt1"/>
                </a:solidFill>
                <a:latin typeface="Calibri"/>
                <a:ea typeface="Calibri"/>
                <a:cs typeface="Calibri"/>
                <a:sym typeface="Calibri"/>
              </a:defRPr>
            </a:lvl4pPr>
            <a:lvl5pPr indent="0" lvl="4" marL="0" marR="0" rtl="0" algn="r">
              <a:spcBef>
                <a:spcPts val="0"/>
              </a:spcBef>
              <a:buNone/>
              <a:defRPr b="0" i="0" sz="1200" u="none" cap="none" strike="noStrike">
                <a:solidFill>
                  <a:schemeClr val="lt1"/>
                </a:solidFill>
                <a:latin typeface="Calibri"/>
                <a:ea typeface="Calibri"/>
                <a:cs typeface="Calibri"/>
                <a:sym typeface="Calibri"/>
              </a:defRPr>
            </a:lvl5pPr>
            <a:lvl6pPr indent="0" lvl="5" marL="0" marR="0" rtl="0" algn="r">
              <a:spcBef>
                <a:spcPts val="0"/>
              </a:spcBef>
              <a:buNone/>
              <a:defRPr b="0" i="0" sz="1200" u="none" cap="none" strike="noStrike">
                <a:solidFill>
                  <a:schemeClr val="lt1"/>
                </a:solidFill>
                <a:latin typeface="Calibri"/>
                <a:ea typeface="Calibri"/>
                <a:cs typeface="Calibri"/>
                <a:sym typeface="Calibri"/>
              </a:defRPr>
            </a:lvl6pPr>
            <a:lvl7pPr indent="0" lvl="6" marL="0" marR="0" rtl="0" algn="r">
              <a:spcBef>
                <a:spcPts val="0"/>
              </a:spcBef>
              <a:buNone/>
              <a:defRPr b="0" i="0" sz="1200" u="none" cap="none" strike="noStrike">
                <a:solidFill>
                  <a:schemeClr val="lt1"/>
                </a:solidFill>
                <a:latin typeface="Calibri"/>
                <a:ea typeface="Calibri"/>
                <a:cs typeface="Calibri"/>
                <a:sym typeface="Calibri"/>
              </a:defRPr>
            </a:lvl7pPr>
            <a:lvl8pPr indent="0" lvl="7" marL="0" marR="0" rtl="0" algn="r">
              <a:spcBef>
                <a:spcPts val="0"/>
              </a:spcBef>
              <a:buNone/>
              <a:defRPr b="0" i="0" sz="1200" u="none" cap="none" strike="noStrike">
                <a:solidFill>
                  <a:schemeClr val="lt1"/>
                </a:solidFill>
                <a:latin typeface="Calibri"/>
                <a:ea typeface="Calibri"/>
                <a:cs typeface="Calibri"/>
                <a:sym typeface="Calibri"/>
              </a:defRPr>
            </a:lvl8pPr>
            <a:lvl9pPr indent="0" lvl="8" marL="0" marR="0" rtl="0" algn="r">
              <a:spcBef>
                <a:spcPts val="0"/>
              </a:spcBef>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hyperlink" Target="https://derechodelared.com/ransom32-el-primer-ransomware-desarrollado-en-javascript/" TargetMode="External"/><Relationship Id="rId5" Type="http://schemas.openxmlformats.org/officeDocument/2006/relationships/hyperlink" Target="https://creativecommons.org/licenses/by-nc/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5" name="Shape 95"/>
        <p:cNvGrpSpPr/>
        <p:nvPr/>
      </p:nvGrpSpPr>
      <p:grpSpPr>
        <a:xfrm>
          <a:off x="0" y="0"/>
          <a:ext cx="0" cy="0"/>
          <a:chOff x="0" y="0"/>
          <a:chExt cx="0" cy="0"/>
        </a:xfrm>
      </p:grpSpPr>
      <p:sp>
        <p:nvSpPr>
          <p:cNvPr id="96" name="Google Shape;96;p1"/>
          <p:cNvSpPr/>
          <p:nvPr/>
        </p:nvSpPr>
        <p:spPr>
          <a:xfrm>
            <a:off x="-1"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green object on a black surface&#10;&#10;Description automatically generated with low confidence" id="97" name="Google Shape;97;p1"/>
          <p:cNvPicPr preferRelativeResize="0"/>
          <p:nvPr/>
        </p:nvPicPr>
        <p:blipFill rotWithShape="1">
          <a:blip r:embed="rId3">
            <a:alphaModFix/>
          </a:blip>
          <a:srcRect b="285" l="0" r="1" t="0"/>
          <a:stretch/>
        </p:blipFill>
        <p:spPr>
          <a:xfrm>
            <a:off x="-3047" y="10"/>
            <a:ext cx="12191999" cy="6857990"/>
          </a:xfrm>
          <a:prstGeom prst="rect">
            <a:avLst/>
          </a:prstGeom>
          <a:noFill/>
          <a:ln>
            <a:noFill/>
          </a:ln>
        </p:spPr>
      </p:pic>
      <p:sp>
        <p:nvSpPr>
          <p:cNvPr id="98" name="Google Shape;98;p1"/>
          <p:cNvSpPr/>
          <p:nvPr/>
        </p:nvSpPr>
        <p:spPr>
          <a:xfrm>
            <a:off x="0" y="2207602"/>
            <a:ext cx="12191999" cy="3162146"/>
          </a:xfrm>
          <a:prstGeom prst="rect">
            <a:avLst/>
          </a:prstGeom>
          <a:gradFill>
            <a:gsLst>
              <a:gs pos="0">
                <a:srgbClr val="000000">
                  <a:alpha val="0"/>
                </a:srgbClr>
              </a:gs>
              <a:gs pos="25000">
                <a:srgbClr val="000000">
                  <a:alpha val="14901"/>
                </a:srgbClr>
              </a:gs>
              <a:gs pos="50000">
                <a:srgbClr val="000000">
                  <a:alpha val="29803"/>
                </a:srgbClr>
              </a:gs>
              <a:gs pos="75000">
                <a:srgbClr val="000000">
                  <a:alpha val="14901"/>
                </a:srgbClr>
              </a:gs>
              <a:gs pos="100000">
                <a:srgbClr val="000000">
                  <a:alpha val="0"/>
                </a:srgbClr>
              </a:gs>
            </a:gsLst>
            <a:lin ang="16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9" name="Google Shape;99;p1"/>
          <p:cNvSpPr txBox="1"/>
          <p:nvPr>
            <p:ph type="ctrTitle"/>
          </p:nvPr>
        </p:nvSpPr>
        <p:spPr>
          <a:xfrm>
            <a:off x="1097280" y="325550"/>
            <a:ext cx="10058400" cy="3574778"/>
          </a:xfrm>
          <a:prstGeom prst="rect">
            <a:avLst/>
          </a:prstGeom>
          <a:noFill/>
          <a:ln>
            <a:noFill/>
          </a:ln>
          <a:effectLst>
            <a:outerShdw blurRad="50800" rotWithShape="0" algn="tl" dir="2700000" dist="38100">
              <a:srgbClr val="000000">
                <a:alpha val="40000"/>
              </a:srgbClr>
            </a:outerShdw>
          </a:effectLst>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FF"/>
              </a:buClr>
              <a:buSzPts val="5200"/>
              <a:buFont typeface="Calibri"/>
              <a:buNone/>
            </a:pPr>
            <a:r>
              <a:rPr lang="en-US" sz="5200">
                <a:solidFill>
                  <a:srgbClr val="FFFFFF"/>
                </a:solidFill>
              </a:rPr>
              <a:t>The rise of </a:t>
            </a:r>
            <a:br>
              <a:rPr lang="en-US" sz="5200">
                <a:solidFill>
                  <a:srgbClr val="FFFFFF"/>
                </a:solidFill>
              </a:rPr>
            </a:br>
            <a:r>
              <a:rPr lang="en-US" sz="5200">
                <a:solidFill>
                  <a:srgbClr val="FFFFFF"/>
                </a:solidFill>
              </a:rPr>
              <a:t>Ransomware</a:t>
            </a:r>
            <a:endParaRPr/>
          </a:p>
        </p:txBody>
      </p:sp>
      <p:sp>
        <p:nvSpPr>
          <p:cNvPr id="100" name="Google Shape;100;p1"/>
          <p:cNvSpPr txBox="1"/>
          <p:nvPr>
            <p:ph idx="1" type="subTitle"/>
          </p:nvPr>
        </p:nvSpPr>
        <p:spPr>
          <a:xfrm>
            <a:off x="1100051" y="4072043"/>
            <a:ext cx="10058400" cy="1282707"/>
          </a:xfrm>
          <a:prstGeom prst="rect">
            <a:avLst/>
          </a:prstGeom>
          <a:noFill/>
          <a:ln>
            <a:noFill/>
          </a:ln>
          <a:effectLst>
            <a:outerShdw blurRad="50800" rotWithShape="0" algn="tl" dir="2700000" dist="38100">
              <a:srgbClr val="000000">
                <a:alpha val="40000"/>
              </a:srgbClr>
            </a:outerShdw>
          </a:effectLst>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FFFFFF"/>
              </a:buClr>
              <a:buSzPts val="2400"/>
              <a:buNone/>
            </a:pPr>
            <a:r>
              <a:rPr lang="en-US">
                <a:solidFill>
                  <a:srgbClr val="FFFFFF"/>
                </a:solidFill>
              </a:rPr>
              <a:t>J.A.D.S.K Nanayakkara </a:t>
            </a:r>
            <a:endParaRPr/>
          </a:p>
          <a:p>
            <a:pPr indent="0" lvl="0" marL="0" rtl="0" algn="ctr">
              <a:lnSpc>
                <a:spcPct val="90000"/>
              </a:lnSpc>
              <a:spcBef>
                <a:spcPts val="1000"/>
              </a:spcBef>
              <a:spcAft>
                <a:spcPts val="0"/>
              </a:spcAft>
              <a:buClr>
                <a:srgbClr val="FFFFFF"/>
              </a:buClr>
              <a:buSzPts val="2400"/>
              <a:buNone/>
            </a:pPr>
            <a:r>
              <a:rPr lang="en-US">
                <a:solidFill>
                  <a:srgbClr val="FFFFFF"/>
                </a:solidFill>
              </a:rPr>
              <a:t>it21119194</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50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2" name="Shape 172"/>
        <p:cNvGrpSpPr/>
        <p:nvPr/>
      </p:nvGrpSpPr>
      <p:grpSpPr>
        <a:xfrm>
          <a:off x="0" y="0"/>
          <a:ext cx="0" cy="0"/>
          <a:chOff x="0" y="0"/>
          <a:chExt cx="0" cy="0"/>
        </a:xfrm>
      </p:grpSpPr>
      <p:sp>
        <p:nvSpPr>
          <p:cNvPr id="173" name="Google Shape;173;p1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4" name="Google Shape;174;p11"/>
          <p:cNvSpPr/>
          <p:nvPr/>
        </p:nvSpPr>
        <p:spPr>
          <a:xfrm>
            <a:off x="888395" y="1040837"/>
            <a:ext cx="4754948" cy="4754948"/>
          </a:xfrm>
          <a:prstGeom prst="ellipse">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5" name="Google Shape;175;p11"/>
          <p:cNvSpPr/>
          <p:nvPr/>
        </p:nvSpPr>
        <p:spPr>
          <a:xfrm>
            <a:off x="879411" y="1029607"/>
            <a:ext cx="4754948" cy="4754948"/>
          </a:xfrm>
          <a:prstGeom prst="ellipse">
            <a:avLst/>
          </a:prstGeom>
          <a:solidFill>
            <a:schemeClr val="accent6">
              <a:alpha val="29803"/>
            </a:schemeClr>
          </a:solidFill>
          <a:ln cap="flat" cmpd="sng" w="2857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6" name="Google Shape;176;p11"/>
          <p:cNvSpPr/>
          <p:nvPr/>
        </p:nvSpPr>
        <p:spPr>
          <a:xfrm>
            <a:off x="739960" y="934855"/>
            <a:ext cx="4754948" cy="4754948"/>
          </a:xfrm>
          <a:prstGeom prst="ellipse">
            <a:avLst/>
          </a:prstGeom>
          <a:solidFill>
            <a:schemeClr val="dk1"/>
          </a:solidFill>
          <a:ln cap="flat" cmpd="sng" w="2857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7" name="Google Shape;177;p11"/>
          <p:cNvSpPr txBox="1"/>
          <p:nvPr>
            <p:ph type="title"/>
          </p:nvPr>
        </p:nvSpPr>
        <p:spPr>
          <a:xfrm>
            <a:off x="1102368" y="1877492"/>
            <a:ext cx="4212582" cy="360469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6000"/>
              <a:buFont typeface="Calibri"/>
              <a:buNone/>
            </a:pPr>
            <a:r>
              <a:rPr lang="en-US" sz="6000">
                <a:solidFill>
                  <a:schemeClr val="lt1"/>
                </a:solidFill>
              </a:rPr>
              <a:t>Ransomware attacks </a:t>
            </a:r>
            <a:endParaRPr/>
          </a:p>
        </p:txBody>
      </p:sp>
      <p:grpSp>
        <p:nvGrpSpPr>
          <p:cNvPr id="178" name="Google Shape;178;p11"/>
          <p:cNvGrpSpPr/>
          <p:nvPr/>
        </p:nvGrpSpPr>
        <p:grpSpPr>
          <a:xfrm>
            <a:off x="0" y="377893"/>
            <a:ext cx="1861854" cy="717514"/>
            <a:chOff x="0" y="377893"/>
            <a:chExt cx="1861854" cy="717514"/>
          </a:xfrm>
        </p:grpSpPr>
        <p:sp>
          <p:nvSpPr>
            <p:cNvPr id="179" name="Google Shape;179;p11"/>
            <p:cNvSpPr/>
            <p:nvPr/>
          </p:nvSpPr>
          <p:spPr>
            <a:xfrm>
              <a:off x="0" y="377893"/>
              <a:ext cx="1861854" cy="277779"/>
            </a:xfrm>
            <a:custGeom>
              <a:rect b="b" l="l" r="r" t="t"/>
              <a:pathLst>
                <a:path extrusionOk="0" h="277779" w="1861854">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0" name="Google Shape;180;p11"/>
            <p:cNvSpPr/>
            <p:nvPr/>
          </p:nvSpPr>
          <p:spPr>
            <a:xfrm>
              <a:off x="0" y="817628"/>
              <a:ext cx="1861854" cy="277779"/>
            </a:xfrm>
            <a:custGeom>
              <a:rect b="b" l="l" r="r" t="t"/>
              <a:pathLst>
                <a:path extrusionOk="0" h="277779" w="1861854">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81" name="Google Shape;181;p11"/>
          <p:cNvSpPr/>
          <p:nvPr/>
        </p:nvSpPr>
        <p:spPr>
          <a:xfrm>
            <a:off x="4588524" y="457812"/>
            <a:ext cx="914565" cy="914565"/>
          </a:xfrm>
          <a:custGeom>
            <a:rect b="b" l="l" r="r" t="t"/>
            <a:pathLst>
              <a:path extrusionOk="0" h="807148" w="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2" name="Google Shape;182;p11"/>
          <p:cNvSpPr/>
          <p:nvPr/>
        </p:nvSpPr>
        <p:spPr>
          <a:xfrm>
            <a:off x="4588524" y="457812"/>
            <a:ext cx="914565" cy="914565"/>
          </a:xfrm>
          <a:custGeom>
            <a:rect b="b" l="l" r="r" t="t"/>
            <a:pathLst>
              <a:path extrusionOk="0" h="807148" w="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29803"/>
            </a:schemeClr>
          </a:solidFill>
          <a:ln cap="flat" cmpd="sng" w="2857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3" name="Google Shape;183;p11"/>
          <p:cNvSpPr/>
          <p:nvPr/>
        </p:nvSpPr>
        <p:spPr>
          <a:xfrm>
            <a:off x="642976" y="4946663"/>
            <a:ext cx="319941" cy="319941"/>
          </a:xfrm>
          <a:prstGeom prst="ellipse">
            <a:avLst/>
          </a:prstGeom>
          <a:solidFill>
            <a:srgbClr val="FFFFFF"/>
          </a:solidFill>
          <a:ln cap="flat" cmpd="sng" w="2857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4" name="Google Shape;184;p11"/>
          <p:cNvSpPr/>
          <p:nvPr/>
        </p:nvSpPr>
        <p:spPr>
          <a:xfrm>
            <a:off x="642976" y="4946663"/>
            <a:ext cx="319941" cy="319941"/>
          </a:xfrm>
          <a:prstGeom prst="ellipse">
            <a:avLst/>
          </a:prstGeom>
          <a:solidFill>
            <a:schemeClr val="accent2">
              <a:alpha val="29803"/>
            </a:schemeClr>
          </a:solidFill>
          <a:ln cap="flat" cmpd="sng" w="2857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5" name="Google Shape;185;p11"/>
          <p:cNvSpPr txBox="1"/>
          <p:nvPr>
            <p:ph idx="1" type="body"/>
          </p:nvPr>
        </p:nvSpPr>
        <p:spPr>
          <a:xfrm>
            <a:off x="6513770" y="2311686"/>
            <a:ext cx="5217173" cy="273630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3600"/>
              <a:buChar char="•"/>
            </a:pPr>
            <a:r>
              <a:rPr lang="en-US" sz="3600">
                <a:solidFill>
                  <a:schemeClr val="lt1"/>
                </a:solidFill>
              </a:rPr>
              <a:t>Kaseya (2021)</a:t>
            </a:r>
            <a:endParaRPr/>
          </a:p>
          <a:p>
            <a:pPr indent="-228600" lvl="0" marL="228600" rtl="0" algn="l">
              <a:lnSpc>
                <a:spcPct val="90000"/>
              </a:lnSpc>
              <a:spcBef>
                <a:spcPts val="1000"/>
              </a:spcBef>
              <a:spcAft>
                <a:spcPts val="0"/>
              </a:spcAft>
              <a:buClr>
                <a:schemeClr val="lt1"/>
              </a:buClr>
              <a:buSzPts val="3600"/>
              <a:buChar char="•"/>
            </a:pPr>
            <a:r>
              <a:rPr lang="en-US" sz="3600">
                <a:solidFill>
                  <a:schemeClr val="lt1"/>
                </a:solidFill>
              </a:rPr>
              <a:t>JBS (2021)</a:t>
            </a:r>
            <a:endParaRPr/>
          </a:p>
          <a:p>
            <a:pPr indent="-228600" lvl="0" marL="228600" rtl="0" algn="l">
              <a:lnSpc>
                <a:spcPct val="90000"/>
              </a:lnSpc>
              <a:spcBef>
                <a:spcPts val="1000"/>
              </a:spcBef>
              <a:spcAft>
                <a:spcPts val="0"/>
              </a:spcAft>
              <a:buClr>
                <a:schemeClr val="lt1"/>
              </a:buClr>
              <a:buSzPts val="3600"/>
              <a:buChar char="•"/>
            </a:pPr>
            <a:r>
              <a:rPr lang="en-US" sz="3600">
                <a:solidFill>
                  <a:schemeClr val="lt1"/>
                </a:solidFill>
              </a:rPr>
              <a:t>Colonial Pipeline (2021)</a:t>
            </a:r>
            <a:endParaRPr/>
          </a:p>
          <a:p>
            <a:pPr indent="-228600" lvl="0" marL="228600" rtl="0" algn="l">
              <a:lnSpc>
                <a:spcPct val="90000"/>
              </a:lnSpc>
              <a:spcBef>
                <a:spcPts val="1000"/>
              </a:spcBef>
              <a:spcAft>
                <a:spcPts val="0"/>
              </a:spcAft>
              <a:buClr>
                <a:schemeClr val="lt1"/>
              </a:buClr>
              <a:buSzPts val="3600"/>
              <a:buChar char="•"/>
            </a:pPr>
            <a:r>
              <a:rPr lang="en-US" sz="3600">
                <a:solidFill>
                  <a:schemeClr val="lt1"/>
                </a:solidFill>
              </a:rPr>
              <a:t>CWT (2020)</a:t>
            </a:r>
            <a:endParaRPr/>
          </a:p>
          <a:p>
            <a:pPr indent="-50800" lvl="0" marL="228600" rtl="0" algn="l">
              <a:lnSpc>
                <a:spcPct val="90000"/>
              </a:lnSpc>
              <a:spcBef>
                <a:spcPts val="1000"/>
              </a:spcBef>
              <a:spcAft>
                <a:spcPts val="0"/>
              </a:spcAft>
              <a:buClr>
                <a:schemeClr val="dk1"/>
              </a:buClr>
              <a:buSzPts val="2800"/>
              <a:buNone/>
            </a:pPr>
            <a:r>
              <a:t/>
            </a:r>
            <a:endParaRPr>
              <a:solidFill>
                <a:schemeClr val="lt1"/>
              </a:solidFill>
            </a:endParaRPr>
          </a:p>
        </p:txBody>
      </p:sp>
      <p:grpSp>
        <p:nvGrpSpPr>
          <p:cNvPr id="186" name="Google Shape;186;p11"/>
          <p:cNvGrpSpPr/>
          <p:nvPr/>
        </p:nvGrpSpPr>
        <p:grpSpPr>
          <a:xfrm>
            <a:off x="9812239" y="6139464"/>
            <a:ext cx="1054466" cy="469689"/>
            <a:chOff x="9841624" y="4115729"/>
            <a:chExt cx="602169" cy="268223"/>
          </a:xfrm>
        </p:grpSpPr>
        <p:sp>
          <p:nvSpPr>
            <p:cNvPr id="187" name="Google Shape;187;p11"/>
            <p:cNvSpPr/>
            <p:nvPr/>
          </p:nvSpPr>
          <p:spPr>
            <a:xfrm>
              <a:off x="9841624" y="4115729"/>
              <a:ext cx="202882" cy="268223"/>
            </a:xfrm>
            <a:custGeom>
              <a:rect b="b" l="l" r="r" t="t"/>
              <a:pathLst>
                <a:path extrusionOk="0" h="268223" w="202882">
                  <a:moveTo>
                    <a:pt x="20765" y="268224"/>
                  </a:moveTo>
                  <a:lnTo>
                    <a:pt x="0" y="268224"/>
                  </a:lnTo>
                  <a:lnTo>
                    <a:pt x="182118" y="0"/>
                  </a:lnTo>
                  <a:lnTo>
                    <a:pt x="20288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8" name="Google Shape;188;p11"/>
            <p:cNvSpPr/>
            <p:nvPr/>
          </p:nvSpPr>
          <p:spPr>
            <a:xfrm>
              <a:off x="9941445" y="4115729"/>
              <a:ext cx="202882" cy="268223"/>
            </a:xfrm>
            <a:custGeom>
              <a:rect b="b" l="l" r="r" t="t"/>
              <a:pathLst>
                <a:path extrusionOk="0" h="268223" w="202882">
                  <a:moveTo>
                    <a:pt x="20765" y="268224"/>
                  </a:moveTo>
                  <a:lnTo>
                    <a:pt x="0" y="268224"/>
                  </a:lnTo>
                  <a:lnTo>
                    <a:pt x="182118" y="0"/>
                  </a:lnTo>
                  <a:lnTo>
                    <a:pt x="20288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9" name="Google Shape;189;p11"/>
            <p:cNvSpPr/>
            <p:nvPr/>
          </p:nvSpPr>
          <p:spPr>
            <a:xfrm>
              <a:off x="10041267" y="4115729"/>
              <a:ext cx="202882" cy="268223"/>
            </a:xfrm>
            <a:custGeom>
              <a:rect b="b" l="l" r="r" t="t"/>
              <a:pathLst>
                <a:path extrusionOk="0" h="268223" w="202882">
                  <a:moveTo>
                    <a:pt x="20669" y="268224"/>
                  </a:moveTo>
                  <a:lnTo>
                    <a:pt x="0" y="268224"/>
                  </a:lnTo>
                  <a:lnTo>
                    <a:pt x="182118" y="0"/>
                  </a:lnTo>
                  <a:lnTo>
                    <a:pt x="20288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0" name="Google Shape;190;p11"/>
            <p:cNvSpPr/>
            <p:nvPr/>
          </p:nvSpPr>
          <p:spPr>
            <a:xfrm>
              <a:off x="10141090" y="4115729"/>
              <a:ext cx="202882" cy="268223"/>
            </a:xfrm>
            <a:custGeom>
              <a:rect b="b" l="l" r="r" t="t"/>
              <a:pathLst>
                <a:path extrusionOk="0" h="268223" w="202882">
                  <a:moveTo>
                    <a:pt x="20669" y="268224"/>
                  </a:moveTo>
                  <a:lnTo>
                    <a:pt x="0" y="268224"/>
                  </a:lnTo>
                  <a:lnTo>
                    <a:pt x="182118" y="0"/>
                  </a:lnTo>
                  <a:lnTo>
                    <a:pt x="20288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1" name="Google Shape;191;p11"/>
            <p:cNvSpPr/>
            <p:nvPr/>
          </p:nvSpPr>
          <p:spPr>
            <a:xfrm>
              <a:off x="10240911" y="4115729"/>
              <a:ext cx="202882" cy="268223"/>
            </a:xfrm>
            <a:custGeom>
              <a:rect b="b" l="l" r="r" t="t"/>
              <a:pathLst>
                <a:path extrusionOk="0" h="268223" w="202882">
                  <a:moveTo>
                    <a:pt x="20669" y="268224"/>
                  </a:moveTo>
                  <a:lnTo>
                    <a:pt x="0" y="268224"/>
                  </a:lnTo>
                  <a:lnTo>
                    <a:pt x="182118" y="0"/>
                  </a:lnTo>
                  <a:lnTo>
                    <a:pt x="20288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5" name="Shape 195"/>
        <p:cNvGrpSpPr/>
        <p:nvPr/>
      </p:nvGrpSpPr>
      <p:grpSpPr>
        <a:xfrm>
          <a:off x="0" y="0"/>
          <a:ext cx="0" cy="0"/>
          <a:chOff x="0" y="0"/>
          <a:chExt cx="0" cy="0"/>
        </a:xfrm>
      </p:grpSpPr>
      <p:sp>
        <p:nvSpPr>
          <p:cNvPr id="196" name="Google Shape;196;p12"/>
          <p:cNvSpPr txBox="1"/>
          <p:nvPr>
            <p:ph type="title"/>
          </p:nvPr>
        </p:nvSpPr>
        <p:spPr>
          <a:xfrm>
            <a:off x="838200" y="365125"/>
            <a:ext cx="5181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Calibri"/>
              <a:buNone/>
            </a:pPr>
            <a:r>
              <a:rPr lang="en-US" sz="4400">
                <a:solidFill>
                  <a:schemeClr val="lt1"/>
                </a:solidFill>
              </a:rPr>
              <a:t>Kaseya (2021)</a:t>
            </a:r>
            <a:endParaRPr>
              <a:solidFill>
                <a:schemeClr val="lt1"/>
              </a:solidFill>
            </a:endParaRPr>
          </a:p>
        </p:txBody>
      </p:sp>
      <p:sp>
        <p:nvSpPr>
          <p:cNvPr id="197" name="Google Shape;197;p12"/>
          <p:cNvSpPr txBox="1"/>
          <p:nvPr>
            <p:ph idx="1" type="body"/>
          </p:nvPr>
        </p:nvSpPr>
        <p:spPr>
          <a:xfrm>
            <a:off x="838200" y="1690687"/>
            <a:ext cx="5181600" cy="4802188"/>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lt1"/>
              </a:buClr>
              <a:buSzPct val="100000"/>
              <a:buChar char="•"/>
            </a:pPr>
            <a:r>
              <a:rPr lang="en-US">
                <a:solidFill>
                  <a:schemeClr val="lt1"/>
                </a:solidFill>
              </a:rPr>
              <a:t>REvil launched a ransomware attack, demanding payment of $70 million from Kaseya. The company provides IT infrastructure management solutions for Managed Service Providers (MSPs) and internal IT organizations and serves customers worldwide.</a:t>
            </a:r>
            <a:endParaRPr/>
          </a:p>
          <a:p>
            <a:pPr indent="-228600" lvl="0" marL="228600" rtl="0" algn="l">
              <a:lnSpc>
                <a:spcPct val="90000"/>
              </a:lnSpc>
              <a:spcBef>
                <a:spcPts val="1000"/>
              </a:spcBef>
              <a:spcAft>
                <a:spcPts val="0"/>
              </a:spcAft>
              <a:buClr>
                <a:schemeClr val="lt1"/>
              </a:buClr>
              <a:buSzPct val="100000"/>
              <a:buChar char="•"/>
            </a:pPr>
            <a:r>
              <a:rPr lang="en-US">
                <a:solidFill>
                  <a:schemeClr val="lt1"/>
                </a:solidFill>
              </a:rPr>
              <a:t>This attack is one of the latest incidents the US government is trying to eradicate, but concern extends far beyond the US border since as many as 1,500 companies worldwide may be affected.</a:t>
            </a:r>
            <a:endParaRPr/>
          </a:p>
        </p:txBody>
      </p:sp>
      <p:sp>
        <p:nvSpPr>
          <p:cNvPr id="198" name="Google Shape;198;p12"/>
          <p:cNvSpPr txBox="1"/>
          <p:nvPr>
            <p:ph idx="2" type="body"/>
          </p:nvPr>
        </p:nvSpPr>
        <p:spPr>
          <a:xfrm>
            <a:off x="6172200" y="1690687"/>
            <a:ext cx="5181600" cy="4915386"/>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lt1"/>
              </a:buClr>
              <a:buSzPct val="100000"/>
              <a:buChar char="•"/>
            </a:pPr>
            <a:r>
              <a:rPr lang="en-US">
                <a:solidFill>
                  <a:schemeClr val="lt1"/>
                </a:solidFill>
              </a:rPr>
              <a:t>JBS USA, one of the largest meat suppliers in the United States, disclosed a cyberattack that forced it to temporarily shut down five of its primary US-based plants. The company's operations in Australia and the United Kingdom were also affected by the ransomware attack.</a:t>
            </a:r>
            <a:endParaRPr/>
          </a:p>
          <a:p>
            <a:pPr indent="-228600" lvl="0" marL="228600" rtl="0" algn="l">
              <a:lnSpc>
                <a:spcPct val="90000"/>
              </a:lnSpc>
              <a:spcBef>
                <a:spcPts val="1000"/>
              </a:spcBef>
              <a:spcAft>
                <a:spcPts val="0"/>
              </a:spcAft>
              <a:buClr>
                <a:schemeClr val="lt1"/>
              </a:buClr>
              <a:buSzPct val="100000"/>
              <a:buChar char="•"/>
            </a:pPr>
            <a:r>
              <a:rPr lang="en-US">
                <a:solidFill>
                  <a:schemeClr val="lt1"/>
                </a:solidFill>
              </a:rPr>
              <a:t>JBS paid the hackers an $11 million ransom in Bitcoin to avert further disruption and to limit the damage to grocery stores and restaurants. The FBI attributed the infiltration to REvil, a sophisticated criminal cell known for ransomware attacks.</a:t>
            </a:r>
            <a:endParaRPr/>
          </a:p>
        </p:txBody>
      </p:sp>
      <p:sp>
        <p:nvSpPr>
          <p:cNvPr id="199" name="Google Shape;199;p12"/>
          <p:cNvSpPr txBox="1"/>
          <p:nvPr/>
        </p:nvSpPr>
        <p:spPr>
          <a:xfrm>
            <a:off x="6172200" y="365125"/>
            <a:ext cx="5181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4400"/>
              <a:buFont typeface="Calibri"/>
              <a:buNone/>
            </a:pPr>
            <a:r>
              <a:t/>
            </a:r>
            <a:endParaRPr sz="4400">
              <a:solidFill>
                <a:schemeClr val="lt1"/>
              </a:solidFill>
              <a:latin typeface="Calibri"/>
              <a:ea typeface="Calibri"/>
              <a:cs typeface="Calibri"/>
              <a:sym typeface="Calibri"/>
            </a:endParaRPr>
          </a:p>
        </p:txBody>
      </p:sp>
      <p:sp>
        <p:nvSpPr>
          <p:cNvPr id="200" name="Google Shape;200;p12"/>
          <p:cNvSpPr txBox="1"/>
          <p:nvPr/>
        </p:nvSpPr>
        <p:spPr>
          <a:xfrm>
            <a:off x="6172200" y="365124"/>
            <a:ext cx="5181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400"/>
              <a:buFont typeface="Calibri"/>
              <a:buNone/>
            </a:pPr>
            <a:r>
              <a:rPr lang="en-US" sz="4400">
                <a:solidFill>
                  <a:schemeClr val="lt1"/>
                </a:solidFill>
                <a:latin typeface="Calibri"/>
                <a:ea typeface="Calibri"/>
                <a:cs typeface="Calibri"/>
                <a:sym typeface="Calibri"/>
              </a:rPr>
              <a:t>JBS (2021)</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4" name="Shape 204"/>
        <p:cNvGrpSpPr/>
        <p:nvPr/>
      </p:nvGrpSpPr>
      <p:grpSpPr>
        <a:xfrm>
          <a:off x="0" y="0"/>
          <a:ext cx="0" cy="0"/>
          <a:chOff x="0" y="0"/>
          <a:chExt cx="0" cy="0"/>
        </a:xfrm>
      </p:grpSpPr>
      <p:sp>
        <p:nvSpPr>
          <p:cNvPr id="205" name="Google Shape;205;p13"/>
          <p:cNvSpPr txBox="1"/>
          <p:nvPr>
            <p:ph type="title"/>
          </p:nvPr>
        </p:nvSpPr>
        <p:spPr>
          <a:xfrm>
            <a:off x="838200" y="365125"/>
            <a:ext cx="5181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US" sz="4000">
                <a:solidFill>
                  <a:schemeClr val="lt1"/>
                </a:solidFill>
              </a:rPr>
              <a:t>Colonial Pipeline (2021)</a:t>
            </a:r>
            <a:endParaRPr/>
          </a:p>
        </p:txBody>
      </p:sp>
      <p:sp>
        <p:nvSpPr>
          <p:cNvPr id="206" name="Google Shape;206;p13"/>
          <p:cNvSpPr txBox="1"/>
          <p:nvPr>
            <p:ph idx="1" type="body"/>
          </p:nvPr>
        </p:nvSpPr>
        <p:spPr>
          <a:xfrm>
            <a:off x="838200" y="1690686"/>
            <a:ext cx="5181600" cy="4802189"/>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lt1"/>
              </a:buClr>
              <a:buSzPct val="100000"/>
              <a:buChar char="•"/>
            </a:pPr>
            <a:r>
              <a:rPr lang="en-US">
                <a:solidFill>
                  <a:schemeClr val="lt1"/>
                </a:solidFill>
              </a:rPr>
              <a:t>Colonial Pipeline, an American oil pipeline system that originates in Houston, Texas, and carries gasoline and jet fuel mainly to the Southeastern United States, suffered a ransomware cyberattack that impacted computerized equipment managing the pipeline. The Colonial Pipeline Company halted all pipeline operations to contain the attack.</a:t>
            </a:r>
            <a:endParaRPr/>
          </a:p>
          <a:p>
            <a:pPr indent="-228600" lvl="0" marL="228600" rtl="0" algn="l">
              <a:lnSpc>
                <a:spcPct val="90000"/>
              </a:lnSpc>
              <a:spcBef>
                <a:spcPts val="1000"/>
              </a:spcBef>
              <a:spcAft>
                <a:spcPts val="0"/>
              </a:spcAft>
              <a:buClr>
                <a:schemeClr val="lt1"/>
              </a:buClr>
              <a:buSzPct val="100000"/>
              <a:buChar char="•"/>
            </a:pPr>
            <a:r>
              <a:rPr lang="en-US">
                <a:solidFill>
                  <a:schemeClr val="lt1"/>
                </a:solidFill>
              </a:rPr>
              <a:t>the Department of Justice announced that it had recovered 63.7 of the bitcoins (approximately $2.3 million) from the ransom payment.</a:t>
            </a:r>
            <a:endParaRPr/>
          </a:p>
        </p:txBody>
      </p:sp>
      <p:sp>
        <p:nvSpPr>
          <p:cNvPr id="207" name="Google Shape;207;p13"/>
          <p:cNvSpPr txBox="1"/>
          <p:nvPr>
            <p:ph idx="2" type="body"/>
          </p:nvPr>
        </p:nvSpPr>
        <p:spPr>
          <a:xfrm>
            <a:off x="6172200" y="1825624"/>
            <a:ext cx="5181600" cy="4667251"/>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rtl="0" algn="l">
              <a:lnSpc>
                <a:spcPct val="90000"/>
              </a:lnSpc>
              <a:spcBef>
                <a:spcPts val="0"/>
              </a:spcBef>
              <a:spcAft>
                <a:spcPts val="0"/>
              </a:spcAft>
              <a:buClr>
                <a:schemeClr val="lt1"/>
              </a:buClr>
              <a:buSzPct val="100000"/>
              <a:buChar char="•"/>
            </a:pPr>
            <a:r>
              <a:rPr lang="en-US">
                <a:solidFill>
                  <a:schemeClr val="lt1"/>
                </a:solidFill>
              </a:rPr>
              <a:t>CWT, a US corporate travel management business, said on July 31, 2020, that its systems had been hacked by ransomware and that it had paid the ransom. Using Ragnar Locker ransomware, the attackers claimed to have stolen sensitive corporate data and shut down 30,000 company computers.</a:t>
            </a:r>
            <a:endParaRPr/>
          </a:p>
          <a:p>
            <a:pPr indent="-228600" lvl="0" marL="228600" rtl="0" algn="l">
              <a:lnSpc>
                <a:spcPct val="90000"/>
              </a:lnSpc>
              <a:spcBef>
                <a:spcPts val="1000"/>
              </a:spcBef>
              <a:spcAft>
                <a:spcPts val="0"/>
              </a:spcAft>
              <a:buClr>
                <a:schemeClr val="lt1"/>
              </a:buClr>
              <a:buSzPct val="100000"/>
              <a:buChar char="•"/>
            </a:pPr>
            <a:r>
              <a:rPr lang="en-US">
                <a:solidFill>
                  <a:schemeClr val="lt1"/>
                </a:solidFill>
              </a:rPr>
              <a:t> As a consequence, the company paid the hackers $4.5 million on July 28, only days before Reuters reported the story</a:t>
            </a:r>
            <a:endParaRPr/>
          </a:p>
          <a:p>
            <a:pPr indent="-64135" lvl="0" marL="228600" rtl="0" algn="l">
              <a:lnSpc>
                <a:spcPct val="90000"/>
              </a:lnSpc>
              <a:spcBef>
                <a:spcPts val="1000"/>
              </a:spcBef>
              <a:spcAft>
                <a:spcPts val="0"/>
              </a:spcAft>
              <a:buClr>
                <a:schemeClr val="dk1"/>
              </a:buClr>
              <a:buSzPct val="100000"/>
              <a:buNone/>
            </a:pPr>
            <a:r>
              <a:t/>
            </a:r>
            <a:endParaRPr>
              <a:solidFill>
                <a:schemeClr val="lt1"/>
              </a:solidFill>
            </a:endParaRPr>
          </a:p>
        </p:txBody>
      </p:sp>
      <p:sp>
        <p:nvSpPr>
          <p:cNvPr id="208" name="Google Shape;208;p13"/>
          <p:cNvSpPr txBox="1"/>
          <p:nvPr/>
        </p:nvSpPr>
        <p:spPr>
          <a:xfrm>
            <a:off x="6172200" y="365124"/>
            <a:ext cx="5181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4400"/>
              <a:buFont typeface="Calibri"/>
              <a:buNone/>
            </a:pPr>
            <a:r>
              <a:t/>
            </a:r>
            <a:endParaRPr sz="4400">
              <a:solidFill>
                <a:schemeClr val="lt1"/>
              </a:solidFill>
              <a:latin typeface="Calibri"/>
              <a:ea typeface="Calibri"/>
              <a:cs typeface="Calibri"/>
              <a:sym typeface="Calibri"/>
            </a:endParaRPr>
          </a:p>
        </p:txBody>
      </p:sp>
      <p:sp>
        <p:nvSpPr>
          <p:cNvPr id="209" name="Google Shape;209;p13"/>
          <p:cNvSpPr txBox="1"/>
          <p:nvPr/>
        </p:nvSpPr>
        <p:spPr>
          <a:xfrm>
            <a:off x="6172200" y="365123"/>
            <a:ext cx="5181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000"/>
              <a:buFont typeface="Calibri"/>
              <a:buNone/>
            </a:pPr>
            <a:r>
              <a:rPr lang="en-US" sz="4000">
                <a:solidFill>
                  <a:schemeClr val="lt1"/>
                </a:solidFill>
                <a:latin typeface="Calibri"/>
                <a:ea typeface="Calibri"/>
                <a:cs typeface="Calibri"/>
                <a:sym typeface="Calibri"/>
              </a:rPr>
              <a:t>CWT (2020)</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3" name="Shape 213"/>
        <p:cNvGrpSpPr/>
        <p:nvPr/>
      </p:nvGrpSpPr>
      <p:grpSpPr>
        <a:xfrm>
          <a:off x="0" y="0"/>
          <a:ext cx="0" cy="0"/>
          <a:chOff x="0" y="0"/>
          <a:chExt cx="0" cy="0"/>
        </a:xfrm>
      </p:grpSpPr>
      <p:sp>
        <p:nvSpPr>
          <p:cNvPr id="214" name="Google Shape;214;p14"/>
          <p:cNvSpPr/>
          <p:nvPr/>
        </p:nvSpPr>
        <p:spPr>
          <a:xfrm>
            <a:off x="0" y="1"/>
            <a:ext cx="12191695"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5" name="Google Shape;215;p14"/>
          <p:cNvSpPr/>
          <p:nvPr/>
        </p:nvSpPr>
        <p:spPr>
          <a:xfrm>
            <a:off x="305" y="0"/>
            <a:ext cx="12191695"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
              <a:solidFill>
                <a:schemeClr val="lt1"/>
              </a:solidFill>
              <a:latin typeface="Calibri"/>
              <a:ea typeface="Calibri"/>
              <a:cs typeface="Calibri"/>
              <a:sym typeface="Calibri"/>
            </a:endParaRPr>
          </a:p>
        </p:txBody>
      </p:sp>
      <p:sp>
        <p:nvSpPr>
          <p:cNvPr id="216" name="Google Shape;216;p14"/>
          <p:cNvSpPr txBox="1"/>
          <p:nvPr>
            <p:ph type="title"/>
          </p:nvPr>
        </p:nvSpPr>
        <p:spPr>
          <a:xfrm>
            <a:off x="1179226" y="1594707"/>
            <a:ext cx="9833548" cy="1325563"/>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2"/>
              </a:buClr>
              <a:buSzPts val="6000"/>
              <a:buFont typeface="Calibri"/>
              <a:buNone/>
            </a:pPr>
            <a:r>
              <a:rPr lang="en-US" sz="6000">
                <a:solidFill>
                  <a:schemeClr val="dk2"/>
                </a:solidFill>
              </a:rPr>
              <a:t>Prevent ransomware attacks </a:t>
            </a:r>
            <a:endParaRPr/>
          </a:p>
        </p:txBody>
      </p:sp>
      <p:grpSp>
        <p:nvGrpSpPr>
          <p:cNvPr id="217" name="Google Shape;217;p14"/>
          <p:cNvGrpSpPr/>
          <p:nvPr/>
        </p:nvGrpSpPr>
        <p:grpSpPr>
          <a:xfrm>
            <a:off x="0" y="0"/>
            <a:ext cx="3346102" cy="2510865"/>
            <a:chOff x="-305" y="-1"/>
            <a:chExt cx="3832880" cy="2876136"/>
          </a:xfrm>
        </p:grpSpPr>
        <p:sp>
          <p:nvSpPr>
            <p:cNvPr id="218" name="Google Shape;218;p14"/>
            <p:cNvSpPr/>
            <p:nvPr/>
          </p:nvSpPr>
          <p:spPr>
            <a:xfrm>
              <a:off x="305" y="1"/>
              <a:ext cx="3815424" cy="2653659"/>
            </a:xfrm>
            <a:custGeom>
              <a:rect b="b" l="l" r="r" t="t"/>
              <a:pathLst>
                <a:path extrusionOk="0" h="2653659" w="3815424">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9" name="Google Shape;219;p14"/>
            <p:cNvSpPr/>
            <p:nvPr/>
          </p:nvSpPr>
          <p:spPr>
            <a:xfrm>
              <a:off x="305" y="-1"/>
              <a:ext cx="3815424" cy="2653660"/>
            </a:xfrm>
            <a:custGeom>
              <a:rect b="b" l="l" r="r" t="t"/>
              <a:pathLst>
                <a:path extrusionOk="0" h="2653660" w="3815424">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0" name="Google Shape;220;p14"/>
            <p:cNvSpPr/>
            <p:nvPr/>
          </p:nvSpPr>
          <p:spPr>
            <a:xfrm>
              <a:off x="-305" y="1"/>
              <a:ext cx="3815986" cy="2675935"/>
            </a:xfrm>
            <a:custGeom>
              <a:rect b="b" l="l" r="r" t="t"/>
              <a:pathLst>
                <a:path extrusionOk="0" h="2675935" w="3815986">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1" name="Google Shape;221;p14"/>
            <p:cNvSpPr/>
            <p:nvPr/>
          </p:nvSpPr>
          <p:spPr>
            <a:xfrm>
              <a:off x="305" y="-1"/>
              <a:ext cx="3832270" cy="2876136"/>
            </a:xfrm>
            <a:custGeom>
              <a:rect b="b" l="l" r="r" t="t"/>
              <a:pathLst>
                <a:path extrusionOk="0" h="2876136" w="3832270">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22" name="Google Shape;222;p14"/>
          <p:cNvSpPr txBox="1"/>
          <p:nvPr>
            <p:ph idx="1" type="body"/>
          </p:nvPr>
        </p:nvSpPr>
        <p:spPr>
          <a:xfrm>
            <a:off x="1179226" y="3329677"/>
            <a:ext cx="9833548" cy="2457269"/>
          </a:xfrm>
          <a:prstGeom prst="rect">
            <a:avLst/>
          </a:prstGeom>
          <a:noFill/>
          <a:ln>
            <a:noFill/>
          </a:ln>
        </p:spPr>
        <p:txBody>
          <a:bodyPr anchorCtr="0" anchor="t" bIns="45700" lIns="91425" spcFirstLastPara="1" rIns="91425" wrap="square" tIns="45700">
            <a:normAutofit/>
          </a:bodyPr>
          <a:lstStyle/>
          <a:p>
            <a:pPr indent="-228600" lvl="0" marL="228600" rtl="0" algn="ctr">
              <a:lnSpc>
                <a:spcPct val="90000"/>
              </a:lnSpc>
              <a:spcBef>
                <a:spcPts val="0"/>
              </a:spcBef>
              <a:spcAft>
                <a:spcPts val="0"/>
              </a:spcAft>
              <a:buClr>
                <a:schemeClr val="dk2"/>
              </a:buClr>
              <a:buSzPts val="2800"/>
              <a:buChar char="•"/>
            </a:pPr>
            <a:r>
              <a:rPr lang="en-US">
                <a:solidFill>
                  <a:schemeClr val="dk2"/>
                </a:solidFill>
              </a:rPr>
              <a:t>Education, Training, and Measurement</a:t>
            </a:r>
            <a:endParaRPr/>
          </a:p>
          <a:p>
            <a:pPr indent="-228600" lvl="0" marL="228600" rtl="0" algn="ctr">
              <a:lnSpc>
                <a:spcPct val="90000"/>
              </a:lnSpc>
              <a:spcBef>
                <a:spcPts val="1000"/>
              </a:spcBef>
              <a:spcAft>
                <a:spcPts val="0"/>
              </a:spcAft>
              <a:buClr>
                <a:schemeClr val="dk2"/>
              </a:buClr>
              <a:buSzPts val="2800"/>
              <a:buChar char="•"/>
            </a:pPr>
            <a:r>
              <a:rPr lang="en-US">
                <a:solidFill>
                  <a:schemeClr val="dk2"/>
                </a:solidFill>
              </a:rPr>
              <a:t>Back-up data</a:t>
            </a:r>
            <a:endParaRPr/>
          </a:p>
          <a:p>
            <a:pPr indent="-228600" lvl="0" marL="228600" rtl="0" algn="ctr">
              <a:lnSpc>
                <a:spcPct val="90000"/>
              </a:lnSpc>
              <a:spcBef>
                <a:spcPts val="1000"/>
              </a:spcBef>
              <a:spcAft>
                <a:spcPts val="0"/>
              </a:spcAft>
              <a:buClr>
                <a:schemeClr val="dk2"/>
              </a:buClr>
              <a:buSzPts val="2800"/>
              <a:buChar char="•"/>
            </a:pPr>
            <a:r>
              <a:rPr lang="en-US">
                <a:solidFill>
                  <a:schemeClr val="dk2"/>
                </a:solidFill>
              </a:rPr>
              <a:t>Use protection software and Always update OS</a:t>
            </a:r>
            <a:endParaRPr/>
          </a:p>
          <a:p>
            <a:pPr indent="-228600" lvl="0" marL="228600" rtl="0" algn="ctr">
              <a:lnSpc>
                <a:spcPct val="90000"/>
              </a:lnSpc>
              <a:spcBef>
                <a:spcPts val="1000"/>
              </a:spcBef>
              <a:spcAft>
                <a:spcPts val="0"/>
              </a:spcAft>
              <a:buClr>
                <a:schemeClr val="dk2"/>
              </a:buClr>
              <a:buSzPts val="2800"/>
              <a:buChar char="•"/>
            </a:pPr>
            <a:r>
              <a:rPr lang="en-US">
                <a:solidFill>
                  <a:schemeClr val="dk2"/>
                </a:solidFill>
              </a:rPr>
              <a:t>Remove Administrator Rights</a:t>
            </a:r>
            <a:endParaRPr/>
          </a:p>
          <a:p>
            <a:pPr indent="-114300" lvl="0" marL="228600" rtl="0" algn="l">
              <a:lnSpc>
                <a:spcPct val="90000"/>
              </a:lnSpc>
              <a:spcBef>
                <a:spcPts val="1000"/>
              </a:spcBef>
              <a:spcAft>
                <a:spcPts val="0"/>
              </a:spcAft>
              <a:buClr>
                <a:schemeClr val="dk1"/>
              </a:buClr>
              <a:buSzPts val="1800"/>
              <a:buNone/>
            </a:pPr>
            <a:r>
              <a:t/>
            </a:r>
            <a:endParaRPr sz="1800">
              <a:solidFill>
                <a:schemeClr val="dk2"/>
              </a:solidFill>
            </a:endParaRPr>
          </a:p>
        </p:txBody>
      </p:sp>
      <p:grpSp>
        <p:nvGrpSpPr>
          <p:cNvPr id="223" name="Google Shape;223;p14"/>
          <p:cNvGrpSpPr/>
          <p:nvPr/>
        </p:nvGrpSpPr>
        <p:grpSpPr>
          <a:xfrm rot="5400000">
            <a:off x="9072780" y="3734338"/>
            <a:ext cx="3878664" cy="2368659"/>
            <a:chOff x="6867015" y="-1"/>
            <a:chExt cx="5324985" cy="3251912"/>
          </a:xfrm>
        </p:grpSpPr>
        <p:sp>
          <p:nvSpPr>
            <p:cNvPr id="224" name="Google Shape;224;p14"/>
            <p:cNvSpPr/>
            <p:nvPr/>
          </p:nvSpPr>
          <p:spPr>
            <a:xfrm>
              <a:off x="6867015" y="-1"/>
              <a:ext cx="5324985" cy="3251912"/>
            </a:xfrm>
            <a:custGeom>
              <a:rect b="b" l="l" r="r" t="t"/>
              <a:pathLst>
                <a:path extrusionOk="0" h="3251912" w="5324985">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5" name="Google Shape;225;p14"/>
            <p:cNvSpPr/>
            <p:nvPr/>
          </p:nvSpPr>
          <p:spPr>
            <a:xfrm>
              <a:off x="6916467" y="-1"/>
              <a:ext cx="5275533" cy="2980757"/>
            </a:xfrm>
            <a:custGeom>
              <a:rect b="b" l="l" r="r" t="t"/>
              <a:pathLst>
                <a:path extrusionOk="0" h="2980757" w="5275533">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6" name="Google Shape;226;p14"/>
            <p:cNvSpPr/>
            <p:nvPr/>
          </p:nvSpPr>
          <p:spPr>
            <a:xfrm>
              <a:off x="6921214" y="-1"/>
              <a:ext cx="5270786" cy="2927775"/>
            </a:xfrm>
            <a:custGeom>
              <a:rect b="b" l="l" r="r" t="t"/>
              <a:pathLst>
                <a:path extrusionOk="0" h="2927775" w="5270786">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7" name="Google Shape;227;p14"/>
            <p:cNvSpPr/>
            <p:nvPr/>
          </p:nvSpPr>
          <p:spPr>
            <a:xfrm>
              <a:off x="6921214" y="-1"/>
              <a:ext cx="5270786" cy="2927775"/>
            </a:xfrm>
            <a:custGeom>
              <a:rect b="b" l="l" r="r" t="t"/>
              <a:pathLst>
                <a:path extrusionOk="0" h="2927775" w="5270786">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Future developments in the area </a:t>
            </a:r>
            <a:endParaRPr/>
          </a:p>
        </p:txBody>
      </p:sp>
      <p:sp>
        <p:nvSpPr>
          <p:cNvPr id="233" name="Google Shape;233;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Conclusion </a:t>
            </a:r>
            <a:endParaRPr/>
          </a:p>
        </p:txBody>
      </p:sp>
      <p:sp>
        <p:nvSpPr>
          <p:cNvPr id="239" name="Google Shape;239;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0"/>
              </a:spcBef>
              <a:spcAft>
                <a:spcPts val="0"/>
              </a:spcAft>
              <a:buSzPts val="1800"/>
              <a:buChar char="●"/>
            </a:pPr>
            <a:r>
              <a:rPr lang="en-US"/>
              <a:t>Ransomware attacks are a growing threat that have dealt significant damage in the past.</a:t>
            </a:r>
            <a:endParaRPr/>
          </a:p>
          <a:p>
            <a:pPr indent="-342900" lvl="0" marL="457200" rtl="0" algn="l">
              <a:lnSpc>
                <a:spcPct val="90000"/>
              </a:lnSpc>
              <a:spcBef>
                <a:spcPts val="0"/>
              </a:spcBef>
              <a:spcAft>
                <a:spcPts val="0"/>
              </a:spcAft>
              <a:buSzPts val="1800"/>
              <a:buChar char="●"/>
            </a:pPr>
            <a:r>
              <a:rPr lang="en-US"/>
              <a:t>It is </a:t>
            </a:r>
            <a:r>
              <a:rPr lang="en-US"/>
              <a:t>mandatory</a:t>
            </a:r>
            <a:r>
              <a:rPr lang="en-US"/>
              <a:t> to take immediate action against these ransomware attacks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4" name="Shape 104"/>
        <p:cNvGrpSpPr/>
        <p:nvPr/>
      </p:nvGrpSpPr>
      <p:grpSpPr>
        <a:xfrm>
          <a:off x="0" y="0"/>
          <a:ext cx="0" cy="0"/>
          <a:chOff x="0" y="0"/>
          <a:chExt cx="0" cy="0"/>
        </a:xfrm>
      </p:grpSpPr>
      <p:sp>
        <p:nvSpPr>
          <p:cNvPr id="105" name="Google Shape;105;p3"/>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picture containing text&#10;&#10;Description automatically generated" id="106" name="Google Shape;106;p3"/>
          <p:cNvPicPr preferRelativeResize="0"/>
          <p:nvPr/>
        </p:nvPicPr>
        <p:blipFill rotWithShape="1">
          <a:blip r:embed="rId3">
            <a:alphaModFix amt="35000"/>
          </a:blip>
          <a:srcRect b="0" l="0" r="0" t="6250"/>
          <a:stretch/>
        </p:blipFill>
        <p:spPr>
          <a:xfrm>
            <a:off x="20" y="1"/>
            <a:ext cx="12191980" cy="6857999"/>
          </a:xfrm>
          <a:prstGeom prst="rect">
            <a:avLst/>
          </a:prstGeom>
          <a:noFill/>
          <a:ln>
            <a:noFill/>
          </a:ln>
        </p:spPr>
      </p:pic>
      <p:sp>
        <p:nvSpPr>
          <p:cNvPr id="107" name="Google Shape;107;p3"/>
          <p:cNvSpPr txBox="1"/>
          <p:nvPr/>
        </p:nvSpPr>
        <p:spPr>
          <a:xfrm>
            <a:off x="9872134" y="6657945"/>
            <a:ext cx="2319866" cy="200055"/>
          </a:xfrm>
          <a:prstGeom prst="rect">
            <a:avLst/>
          </a:prstGeom>
          <a:solidFill>
            <a:srgbClr val="000000"/>
          </a:solid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700" u="sng" cap="none" strike="noStrike">
                <a:solidFill>
                  <a:srgbClr val="FFFFFF"/>
                </a:solidFill>
                <a:latin typeface="Calibri"/>
                <a:ea typeface="Calibri"/>
                <a:cs typeface="Calibri"/>
                <a:sym typeface="Calibri"/>
                <a:hlinkClick r:id="rId4">
                  <a:extLst>
                    <a:ext uri="{A12FA001-AC4F-418D-AE19-62706E023703}">
                      <ahyp:hlinkClr val="tx"/>
                    </a:ext>
                  </a:extLst>
                </a:hlinkClick>
              </a:rPr>
              <a:t>This Photo</a:t>
            </a:r>
            <a:r>
              <a:rPr b="0" i="0" lang="en-US" sz="700" u="none" cap="none" strike="noStrike">
                <a:solidFill>
                  <a:srgbClr val="FFFFFF"/>
                </a:solidFill>
                <a:latin typeface="Calibri"/>
                <a:ea typeface="Calibri"/>
                <a:cs typeface="Calibri"/>
                <a:sym typeface="Calibri"/>
              </a:rPr>
              <a:t> by Unknown Author is licensed under </a:t>
            </a:r>
            <a:r>
              <a:rPr b="0" i="0" lang="en-US" sz="700" u="sng" cap="none" strike="noStrike">
                <a:solidFill>
                  <a:srgbClr val="FFFFFF"/>
                </a:solidFill>
                <a:latin typeface="Calibri"/>
                <a:ea typeface="Calibri"/>
                <a:cs typeface="Calibri"/>
                <a:sym typeface="Calibri"/>
                <a:hlinkClick r:id="rId5">
                  <a:extLst>
                    <a:ext uri="{A12FA001-AC4F-418D-AE19-62706E023703}">
                      <ahyp:hlinkClr val="tx"/>
                    </a:ext>
                  </a:extLst>
                </a:hlinkClick>
              </a:rPr>
              <a:t>CC BY-NC</a:t>
            </a:r>
            <a:endParaRPr b="0" i="0" sz="700" u="none" cap="none" strike="noStrike">
              <a:solidFill>
                <a:srgbClr val="FFFFFF"/>
              </a:solidFill>
              <a:latin typeface="Calibri"/>
              <a:ea typeface="Calibri"/>
              <a:cs typeface="Calibri"/>
              <a:sym typeface="Calibri"/>
            </a:endParaRPr>
          </a:p>
        </p:txBody>
      </p:sp>
      <p:sp>
        <p:nvSpPr>
          <p:cNvPr id="108" name="Google Shape;108;p3"/>
          <p:cNvSpPr txBox="1"/>
          <p:nvPr>
            <p:ph type="title"/>
          </p:nvPr>
        </p:nvSpPr>
        <p:spPr>
          <a:xfrm>
            <a:off x="838201" y="1065862"/>
            <a:ext cx="3313164" cy="4726276"/>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rgbClr val="FFFFFF"/>
              </a:buClr>
              <a:buSzPts val="6600"/>
              <a:buFont typeface="Calibri"/>
              <a:buNone/>
            </a:pPr>
            <a:r>
              <a:rPr lang="en-US" sz="6600">
                <a:solidFill>
                  <a:srgbClr val="FFFFFF"/>
                </a:solidFill>
              </a:rPr>
              <a:t>Table of Contents</a:t>
            </a:r>
            <a:endParaRPr/>
          </a:p>
        </p:txBody>
      </p:sp>
      <p:cxnSp>
        <p:nvCxnSpPr>
          <p:cNvPr id="109" name="Google Shape;109;p3"/>
          <p:cNvCxnSpPr/>
          <p:nvPr/>
        </p:nvCxnSpPr>
        <p:spPr>
          <a:xfrm>
            <a:off x="4653372" y="2286000"/>
            <a:ext cx="0" cy="2286000"/>
          </a:xfrm>
          <a:prstGeom prst="straightConnector1">
            <a:avLst/>
          </a:prstGeom>
          <a:noFill/>
          <a:ln cap="flat" cmpd="sng" w="15875">
            <a:solidFill>
              <a:srgbClr val="FFFFFF"/>
            </a:solidFill>
            <a:prstDash val="solid"/>
            <a:miter lim="800000"/>
            <a:headEnd len="sm" w="sm" type="none"/>
            <a:tailEnd len="sm" w="sm" type="none"/>
          </a:ln>
        </p:spPr>
      </p:cxnSp>
      <p:sp>
        <p:nvSpPr>
          <p:cNvPr id="110" name="Google Shape;110;p3"/>
          <p:cNvSpPr txBox="1"/>
          <p:nvPr>
            <p:ph idx="1" type="body"/>
          </p:nvPr>
        </p:nvSpPr>
        <p:spPr>
          <a:xfrm>
            <a:off x="5155379" y="1065862"/>
            <a:ext cx="6198415" cy="4726276"/>
          </a:xfrm>
          <a:prstGeom prst="rect">
            <a:avLst/>
          </a:prstGeom>
          <a:noFill/>
          <a:ln>
            <a:noFill/>
          </a:ln>
        </p:spPr>
        <p:txBody>
          <a:bodyPr anchorCtr="0" anchor="ctr" bIns="45700" lIns="91425" spcFirstLastPara="1" rIns="91425" wrap="square" tIns="45700">
            <a:normAutofit/>
          </a:bodyPr>
          <a:lstStyle/>
          <a:p>
            <a:pPr indent="-514350" lvl="0" marL="514350" rtl="0" algn="l">
              <a:lnSpc>
                <a:spcPct val="90000"/>
              </a:lnSpc>
              <a:spcBef>
                <a:spcPts val="0"/>
              </a:spcBef>
              <a:spcAft>
                <a:spcPts val="0"/>
              </a:spcAft>
              <a:buClr>
                <a:srgbClr val="FFFFFF"/>
              </a:buClr>
              <a:buSzPts val="3200"/>
              <a:buFont typeface="Calibri"/>
              <a:buAutoNum type="arabicPeriod"/>
            </a:pPr>
            <a:r>
              <a:rPr lang="en-US" sz="3200">
                <a:solidFill>
                  <a:srgbClr val="FFFFFF"/>
                </a:solidFill>
              </a:rPr>
              <a:t>Introduction </a:t>
            </a:r>
            <a:endParaRPr/>
          </a:p>
          <a:p>
            <a:pPr indent="-514350" lvl="0" marL="514350" rtl="0" algn="l">
              <a:lnSpc>
                <a:spcPct val="90000"/>
              </a:lnSpc>
              <a:spcBef>
                <a:spcPts val="1000"/>
              </a:spcBef>
              <a:spcAft>
                <a:spcPts val="0"/>
              </a:spcAft>
              <a:buClr>
                <a:srgbClr val="FFFFFF"/>
              </a:buClr>
              <a:buSzPts val="3200"/>
              <a:buFont typeface="Calibri"/>
              <a:buAutoNum type="arabicPeriod"/>
            </a:pPr>
            <a:r>
              <a:rPr lang="en-US" sz="3200">
                <a:solidFill>
                  <a:srgbClr val="FFFFFF"/>
                </a:solidFill>
              </a:rPr>
              <a:t>Evolution of ransomware </a:t>
            </a:r>
            <a:endParaRPr/>
          </a:p>
          <a:p>
            <a:pPr indent="-514350" lvl="0" marL="514350" rtl="0" algn="l">
              <a:lnSpc>
                <a:spcPct val="90000"/>
              </a:lnSpc>
              <a:spcBef>
                <a:spcPts val="1000"/>
              </a:spcBef>
              <a:spcAft>
                <a:spcPts val="0"/>
              </a:spcAft>
              <a:buClr>
                <a:srgbClr val="FFFFFF"/>
              </a:buClr>
              <a:buSzPts val="3200"/>
              <a:buFont typeface="Calibri"/>
              <a:buAutoNum type="arabicPeriod"/>
            </a:pPr>
            <a:r>
              <a:rPr lang="en-US" sz="3200">
                <a:solidFill>
                  <a:srgbClr val="FFFFFF"/>
                </a:solidFill>
              </a:rPr>
              <a:t>Types of Ransomware</a:t>
            </a:r>
            <a:endParaRPr/>
          </a:p>
          <a:p>
            <a:pPr indent="-514350" lvl="0" marL="514350" rtl="0" algn="l">
              <a:lnSpc>
                <a:spcPct val="90000"/>
              </a:lnSpc>
              <a:spcBef>
                <a:spcPts val="1000"/>
              </a:spcBef>
              <a:spcAft>
                <a:spcPts val="0"/>
              </a:spcAft>
              <a:buClr>
                <a:srgbClr val="FFFFFF"/>
              </a:buClr>
              <a:buSzPts val="3200"/>
              <a:buFont typeface="Calibri"/>
              <a:buAutoNum type="arabicPeriod"/>
            </a:pPr>
            <a:r>
              <a:rPr lang="en-US" sz="3200">
                <a:solidFill>
                  <a:srgbClr val="FFFFFF"/>
                </a:solidFill>
              </a:rPr>
              <a:t>Damage cost of ransomware </a:t>
            </a:r>
            <a:endParaRPr/>
          </a:p>
          <a:p>
            <a:pPr indent="-514350" lvl="0" marL="514350" rtl="0" algn="l">
              <a:lnSpc>
                <a:spcPct val="90000"/>
              </a:lnSpc>
              <a:spcBef>
                <a:spcPts val="1000"/>
              </a:spcBef>
              <a:spcAft>
                <a:spcPts val="0"/>
              </a:spcAft>
              <a:buClr>
                <a:srgbClr val="FFFFFF"/>
              </a:buClr>
              <a:buSzPts val="3200"/>
              <a:buFont typeface="Calibri"/>
              <a:buAutoNum type="arabicPeriod"/>
            </a:pPr>
            <a:r>
              <a:rPr lang="en-US" sz="3200">
                <a:solidFill>
                  <a:srgbClr val="FFFFFF"/>
                </a:solidFill>
              </a:rPr>
              <a:t>Prevent ransomware attack </a:t>
            </a:r>
            <a:endParaRPr/>
          </a:p>
          <a:p>
            <a:pPr indent="-514350" lvl="0" marL="514350" rtl="0" algn="l">
              <a:lnSpc>
                <a:spcPct val="90000"/>
              </a:lnSpc>
              <a:spcBef>
                <a:spcPts val="1000"/>
              </a:spcBef>
              <a:spcAft>
                <a:spcPts val="0"/>
              </a:spcAft>
              <a:buClr>
                <a:srgbClr val="FFFFFF"/>
              </a:buClr>
              <a:buSzPts val="3200"/>
              <a:buFont typeface="Calibri"/>
              <a:buAutoNum type="arabicPeriod"/>
            </a:pPr>
            <a:r>
              <a:rPr lang="en-US" sz="3200">
                <a:solidFill>
                  <a:srgbClr val="FFFFFF"/>
                </a:solidFill>
              </a:rPr>
              <a:t>future developments in the area </a:t>
            </a:r>
            <a:endParaRPr/>
          </a:p>
          <a:p>
            <a:pPr indent="-514350" lvl="0" marL="514350" rtl="0" algn="l">
              <a:lnSpc>
                <a:spcPct val="90000"/>
              </a:lnSpc>
              <a:spcBef>
                <a:spcPts val="1000"/>
              </a:spcBef>
              <a:spcAft>
                <a:spcPts val="0"/>
              </a:spcAft>
              <a:buClr>
                <a:srgbClr val="FFFFFF"/>
              </a:buClr>
              <a:buSzPts val="3200"/>
              <a:buFont typeface="Calibri"/>
              <a:buAutoNum type="arabicPeriod"/>
            </a:pPr>
            <a:r>
              <a:rPr lang="en-US" sz="3200">
                <a:solidFill>
                  <a:srgbClr val="FFFFFF"/>
                </a:solidFill>
              </a:rPr>
              <a:t>Conclusion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4" name="Shape 114"/>
        <p:cNvGrpSpPr/>
        <p:nvPr/>
      </p:nvGrpSpPr>
      <p:grpSpPr>
        <a:xfrm>
          <a:off x="0" y="0"/>
          <a:ext cx="0" cy="0"/>
          <a:chOff x="0" y="0"/>
          <a:chExt cx="0" cy="0"/>
        </a:xfrm>
      </p:grpSpPr>
      <p:sp>
        <p:nvSpPr>
          <p:cNvPr id="115" name="Google Shape;115;p4"/>
          <p:cNvSpPr/>
          <p:nvPr/>
        </p:nvSpPr>
        <p:spPr>
          <a:xfrm>
            <a:off x="0" y="1"/>
            <a:ext cx="12191695"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6" name="Google Shape;116;p4"/>
          <p:cNvSpPr/>
          <p:nvPr/>
        </p:nvSpPr>
        <p:spPr>
          <a:xfrm>
            <a:off x="305" y="0"/>
            <a:ext cx="12191695"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800" u="none" cap="none" strike="noStrike">
              <a:solidFill>
                <a:schemeClr val="lt1"/>
              </a:solidFill>
              <a:latin typeface="Calibri"/>
              <a:ea typeface="Calibri"/>
              <a:cs typeface="Calibri"/>
              <a:sym typeface="Calibri"/>
            </a:endParaRPr>
          </a:p>
        </p:txBody>
      </p:sp>
      <p:grpSp>
        <p:nvGrpSpPr>
          <p:cNvPr id="117" name="Google Shape;117;p4"/>
          <p:cNvGrpSpPr/>
          <p:nvPr/>
        </p:nvGrpSpPr>
        <p:grpSpPr>
          <a:xfrm>
            <a:off x="-21863" y="508838"/>
            <a:ext cx="5217958" cy="6239661"/>
            <a:chOff x="-19221" y="251144"/>
            <a:chExt cx="5217958" cy="6239661"/>
          </a:xfrm>
        </p:grpSpPr>
        <p:sp>
          <p:nvSpPr>
            <p:cNvPr id="118" name="Google Shape;118;p4"/>
            <p:cNvSpPr/>
            <p:nvPr/>
          </p:nvSpPr>
          <p:spPr>
            <a:xfrm>
              <a:off x="-19221" y="251144"/>
              <a:ext cx="5187198" cy="6239661"/>
            </a:xfrm>
            <a:custGeom>
              <a:rect b="b" l="l" r="r" t="t"/>
              <a:pathLst>
                <a:path extrusionOk="0" h="6239661" w="5187198">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9" name="Google Shape;119;p4"/>
            <p:cNvSpPr/>
            <p:nvPr/>
          </p:nvSpPr>
          <p:spPr>
            <a:xfrm>
              <a:off x="-19220" y="297400"/>
              <a:ext cx="5215811" cy="6107388"/>
            </a:xfrm>
            <a:custGeom>
              <a:rect b="b" l="l" r="r" t="t"/>
              <a:pathLst>
                <a:path extrusionOk="0" h="6107388" w="5215811">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0" name="Google Shape;120;p4"/>
            <p:cNvSpPr/>
            <p:nvPr/>
          </p:nvSpPr>
          <p:spPr>
            <a:xfrm>
              <a:off x="-19221" y="319367"/>
              <a:ext cx="5217956" cy="6100079"/>
            </a:xfrm>
            <a:custGeom>
              <a:rect b="b" l="l" r="r" t="t"/>
              <a:pathLst>
                <a:path extrusionOk="0" h="6100079" w="5217956">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1" name="Google Shape;121;p4"/>
            <p:cNvSpPr/>
            <p:nvPr/>
          </p:nvSpPr>
          <p:spPr>
            <a:xfrm>
              <a:off x="-19220" y="319367"/>
              <a:ext cx="5217957" cy="6100079"/>
            </a:xfrm>
            <a:custGeom>
              <a:rect b="b" l="l" r="r" t="t"/>
              <a:pathLst>
                <a:path extrusionOk="0" h="6100079" w="5217957">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0">
                  <a:srgbClr val="FFFFFF">
                    <a:alpha val="9803"/>
                  </a:srgbClr>
                </a:gs>
                <a:gs pos="2000">
                  <a:srgbClr val="FFFFFF">
                    <a:alpha val="9803"/>
                  </a:srgbClr>
                </a:gs>
                <a:gs pos="16000">
                  <a:srgbClr val="70AD47">
                    <a:alpha val="9803"/>
                  </a:srgbClr>
                </a:gs>
                <a:gs pos="85000">
                  <a:srgbClr val="4472C4">
                    <a:alpha val="9803"/>
                  </a:srgbClr>
                </a:gs>
                <a:gs pos="100000">
                  <a:srgbClr val="FFFFFF">
                    <a:alpha val="9803"/>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122" name="Google Shape;122;p4"/>
          <p:cNvSpPr txBox="1"/>
          <p:nvPr>
            <p:ph type="title"/>
          </p:nvPr>
        </p:nvSpPr>
        <p:spPr>
          <a:xfrm>
            <a:off x="640080" y="1243013"/>
            <a:ext cx="3855720" cy="437197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5400"/>
              <a:buFont typeface="Calibri"/>
              <a:buNone/>
            </a:pPr>
            <a:r>
              <a:rPr lang="en-US" sz="5400">
                <a:solidFill>
                  <a:schemeClr val="dk2"/>
                </a:solidFill>
              </a:rPr>
              <a:t>Introduction </a:t>
            </a:r>
            <a:endParaRPr/>
          </a:p>
        </p:txBody>
      </p:sp>
      <p:sp>
        <p:nvSpPr>
          <p:cNvPr id="123" name="Google Shape;123;p4"/>
          <p:cNvSpPr txBox="1"/>
          <p:nvPr>
            <p:ph idx="1" type="body"/>
          </p:nvPr>
        </p:nvSpPr>
        <p:spPr>
          <a:xfrm>
            <a:off x="5215811" y="195518"/>
            <a:ext cx="6177613" cy="5839522"/>
          </a:xfrm>
          <a:prstGeom prst="rect">
            <a:avLst/>
          </a:prstGeom>
          <a:noFill/>
          <a:ln>
            <a:noFill/>
          </a:ln>
        </p:spPr>
        <p:txBody>
          <a:bodyPr anchorCtr="0" anchor="ctr"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chemeClr val="dk2"/>
              </a:buClr>
              <a:buSzPct val="100000"/>
              <a:buChar char="•"/>
            </a:pPr>
            <a:r>
              <a:rPr b="0" i="0" lang="en-US">
                <a:solidFill>
                  <a:schemeClr val="dk2"/>
                </a:solidFill>
                <a:latin typeface="Helvetica Neue"/>
                <a:ea typeface="Helvetica Neue"/>
                <a:cs typeface="Helvetica Neue"/>
                <a:sym typeface="Helvetica Neue"/>
              </a:rPr>
              <a:t>Ransomware is a type of malicious software (malware) that threatens to publish or blocks access to data or a computer system, usually by encrypting it, until the victim pays a ransom fee to the attacker. In many cases, the ransom demand comes with a deadline. If the victim doesn’t pay in time, the data is gone forever or the ransom increases.</a:t>
            </a:r>
            <a:endParaRPr/>
          </a:p>
          <a:p>
            <a:pPr indent="-228600" lvl="0" marL="228600" rtl="0" algn="l">
              <a:lnSpc>
                <a:spcPct val="90000"/>
              </a:lnSpc>
              <a:spcBef>
                <a:spcPts val="1000"/>
              </a:spcBef>
              <a:spcAft>
                <a:spcPts val="0"/>
              </a:spcAft>
              <a:buClr>
                <a:schemeClr val="dk2"/>
              </a:buClr>
              <a:buSzPct val="100000"/>
              <a:buChar char="•"/>
            </a:pPr>
            <a:r>
              <a:rPr b="0" i="0" lang="en-US">
                <a:solidFill>
                  <a:schemeClr val="dk2"/>
                </a:solidFill>
                <a:latin typeface="Helvetica Neue"/>
                <a:ea typeface="Helvetica Neue"/>
                <a:cs typeface="Helvetica Neue"/>
                <a:sym typeface="Helvetica Neue"/>
              </a:rPr>
              <a:t>Ransomware attacks are all too common these days. Major companies in North America and Europe alike have fallen victim to it. Cybercriminals will attack any consumer or any business and victims come from all industries.</a:t>
            </a:r>
            <a:endParaRPr>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5"/>
          <p:cNvPicPr preferRelativeResize="0"/>
          <p:nvPr/>
        </p:nvPicPr>
        <p:blipFill rotWithShape="1">
          <a:blip r:embed="rId3">
            <a:alphaModFix/>
          </a:blip>
          <a:srcRect b="0" l="0" r="0" t="0"/>
          <a:stretch/>
        </p:blipFill>
        <p:spPr>
          <a:xfrm>
            <a:off x="200024" y="381000"/>
            <a:ext cx="11906251" cy="6096000"/>
          </a:xfrm>
          <a:prstGeom prst="rect">
            <a:avLst/>
          </a:prstGeom>
          <a:solidFill>
            <a:srgbClr val="ECECEC"/>
          </a:solidFill>
          <a:ln cap="sq" cmpd="sng" w="88900">
            <a:solidFill>
              <a:schemeClr val="dk1"/>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2" name="Shape 132"/>
        <p:cNvGrpSpPr/>
        <p:nvPr/>
      </p:nvGrpSpPr>
      <p:grpSpPr>
        <a:xfrm>
          <a:off x="0" y="0"/>
          <a:ext cx="0" cy="0"/>
          <a:chOff x="0" y="0"/>
          <a:chExt cx="0" cy="0"/>
        </a:xfrm>
      </p:grpSpPr>
      <p:sp>
        <p:nvSpPr>
          <p:cNvPr id="133" name="Google Shape;133;p6"/>
          <p:cNvSpPr/>
          <p:nvPr/>
        </p:nvSpPr>
        <p:spPr>
          <a:xfrm>
            <a:off x="0" y="0"/>
            <a:ext cx="12192000" cy="6858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green object on a black surface&#10;&#10;Description automatically generated with low confidence" id="134" name="Google Shape;134;p6"/>
          <p:cNvPicPr preferRelativeResize="0"/>
          <p:nvPr/>
        </p:nvPicPr>
        <p:blipFill rotWithShape="1">
          <a:blip r:embed="rId3">
            <a:alphaModFix amt="35000"/>
          </a:blip>
          <a:srcRect b="0" l="0" r="0" t="0"/>
          <a:stretch/>
        </p:blipFill>
        <p:spPr>
          <a:xfrm>
            <a:off x="20" y="1"/>
            <a:ext cx="12191980" cy="6857999"/>
          </a:xfrm>
          <a:prstGeom prst="rect">
            <a:avLst/>
          </a:prstGeom>
          <a:noFill/>
          <a:ln>
            <a:noFill/>
          </a:ln>
        </p:spPr>
      </p:pic>
      <p:sp>
        <p:nvSpPr>
          <p:cNvPr id="135" name="Google Shape;135;p6"/>
          <p:cNvSpPr txBox="1"/>
          <p:nvPr>
            <p:ph type="title"/>
          </p:nvPr>
        </p:nvSpPr>
        <p:spPr>
          <a:xfrm>
            <a:off x="541178" y="1065862"/>
            <a:ext cx="3610187" cy="472627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5400"/>
              <a:buFont typeface="Calibri"/>
              <a:buNone/>
            </a:pPr>
            <a:r>
              <a:rPr lang="en-US" sz="5400">
                <a:solidFill>
                  <a:srgbClr val="FFFFFF"/>
                </a:solidFill>
              </a:rPr>
              <a:t>Type </a:t>
            </a:r>
            <a:br>
              <a:rPr lang="en-US" sz="5400">
                <a:solidFill>
                  <a:srgbClr val="FFFFFF"/>
                </a:solidFill>
              </a:rPr>
            </a:br>
            <a:r>
              <a:rPr lang="en-US" sz="5400">
                <a:solidFill>
                  <a:srgbClr val="FFFFFF"/>
                </a:solidFill>
              </a:rPr>
              <a:t>of ransomware </a:t>
            </a:r>
            <a:endParaRPr/>
          </a:p>
        </p:txBody>
      </p:sp>
      <p:cxnSp>
        <p:nvCxnSpPr>
          <p:cNvPr id="136" name="Google Shape;136;p6"/>
          <p:cNvCxnSpPr/>
          <p:nvPr/>
        </p:nvCxnSpPr>
        <p:spPr>
          <a:xfrm>
            <a:off x="4653372" y="2286000"/>
            <a:ext cx="0" cy="2286000"/>
          </a:xfrm>
          <a:prstGeom prst="straightConnector1">
            <a:avLst/>
          </a:prstGeom>
          <a:noFill/>
          <a:ln cap="flat" cmpd="sng" w="15875">
            <a:solidFill>
              <a:srgbClr val="FFFFFF"/>
            </a:solidFill>
            <a:prstDash val="solid"/>
            <a:miter lim="800000"/>
            <a:headEnd len="sm" w="sm" type="none"/>
            <a:tailEnd len="sm" w="sm" type="none"/>
          </a:ln>
        </p:spPr>
      </p:cxnSp>
      <p:sp>
        <p:nvSpPr>
          <p:cNvPr id="137" name="Google Shape;137;p6"/>
          <p:cNvSpPr txBox="1"/>
          <p:nvPr>
            <p:ph idx="1" type="body"/>
          </p:nvPr>
        </p:nvSpPr>
        <p:spPr>
          <a:xfrm>
            <a:off x="5155379" y="1065862"/>
            <a:ext cx="6834457" cy="4726276"/>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rgbClr val="FFFFFF"/>
              </a:buClr>
              <a:buSzPts val="3600"/>
              <a:buChar char="•"/>
            </a:pPr>
            <a:r>
              <a:rPr lang="en-US" sz="3600">
                <a:solidFill>
                  <a:srgbClr val="FFFFFF"/>
                </a:solidFill>
              </a:rPr>
              <a:t>Crypto Ransomware</a:t>
            </a:r>
            <a:endParaRPr/>
          </a:p>
          <a:p>
            <a:pPr indent="-228600" lvl="0" marL="228600" rtl="0" algn="l">
              <a:lnSpc>
                <a:spcPct val="90000"/>
              </a:lnSpc>
              <a:spcBef>
                <a:spcPts val="1000"/>
              </a:spcBef>
              <a:spcAft>
                <a:spcPts val="0"/>
              </a:spcAft>
              <a:buClr>
                <a:srgbClr val="FFFFFF"/>
              </a:buClr>
              <a:buSzPts val="3600"/>
              <a:buChar char="•"/>
            </a:pPr>
            <a:r>
              <a:rPr lang="en-US" sz="3600">
                <a:solidFill>
                  <a:srgbClr val="FFFFFF"/>
                </a:solidFill>
              </a:rPr>
              <a:t>Locker Ransomware</a:t>
            </a:r>
            <a:endParaRPr/>
          </a:p>
          <a:p>
            <a:pPr indent="0" lvl="0" marL="228600" rtl="0" algn="l">
              <a:lnSpc>
                <a:spcPct val="90000"/>
              </a:lnSpc>
              <a:spcBef>
                <a:spcPts val="1000"/>
              </a:spcBef>
              <a:spcAft>
                <a:spcPts val="0"/>
              </a:spcAft>
              <a:buClr>
                <a:schemeClr val="lt1"/>
              </a:buClr>
              <a:buSzPts val="3600"/>
              <a:buNone/>
            </a:pPr>
            <a:r>
              <a:t/>
            </a:r>
            <a:endParaRPr sz="3600">
              <a:solidFill>
                <a:srgbClr val="FFFFFF"/>
              </a:solidFill>
            </a:endParaRPr>
          </a:p>
          <a:p>
            <a:pPr indent="0" lvl="0" marL="228600" rtl="0" algn="l">
              <a:lnSpc>
                <a:spcPct val="90000"/>
              </a:lnSpc>
              <a:spcBef>
                <a:spcPts val="1000"/>
              </a:spcBef>
              <a:spcAft>
                <a:spcPts val="0"/>
              </a:spcAft>
              <a:buClr>
                <a:schemeClr val="lt1"/>
              </a:buClr>
              <a:buSzPts val="3600"/>
              <a:buNone/>
            </a:pPr>
            <a:r>
              <a:t/>
            </a:r>
            <a:endParaRPr sz="3600">
              <a:solidFill>
                <a:srgbClr val="FFFFFF"/>
              </a:solidFill>
            </a:endParaRPr>
          </a:p>
          <a:p>
            <a:pPr indent="0" lvl="0" marL="228600" rtl="0" algn="l">
              <a:lnSpc>
                <a:spcPct val="90000"/>
              </a:lnSpc>
              <a:spcBef>
                <a:spcPts val="1000"/>
              </a:spcBef>
              <a:spcAft>
                <a:spcPts val="0"/>
              </a:spcAft>
              <a:buClr>
                <a:schemeClr val="lt1"/>
              </a:buClr>
              <a:buSzPts val="3600"/>
              <a:buNone/>
            </a:pPr>
            <a:r>
              <a:t/>
            </a:r>
            <a:endParaRPr sz="3600">
              <a:solidFill>
                <a:srgbClr val="FFFFFF"/>
              </a:solidFill>
            </a:endParaRPr>
          </a:p>
          <a:p>
            <a:pPr indent="-228600" lvl="0" marL="228600" rtl="0" algn="l">
              <a:lnSpc>
                <a:spcPct val="90000"/>
              </a:lnSpc>
              <a:spcBef>
                <a:spcPts val="1000"/>
              </a:spcBef>
              <a:spcAft>
                <a:spcPts val="0"/>
              </a:spcAft>
              <a:buClr>
                <a:srgbClr val="FFFFFF"/>
              </a:buClr>
              <a:buSzPts val="3600"/>
              <a:buChar char="•"/>
            </a:pPr>
            <a:r>
              <a:rPr lang="en-US" sz="3600">
                <a:solidFill>
                  <a:srgbClr val="FFFFFF"/>
                </a:solidFill>
              </a:rPr>
              <a:t>Scareware</a:t>
            </a:r>
            <a:endParaRPr/>
          </a:p>
          <a:p>
            <a:pPr indent="-228600" lvl="0" marL="228600" rtl="0" algn="l">
              <a:lnSpc>
                <a:spcPct val="90000"/>
              </a:lnSpc>
              <a:spcBef>
                <a:spcPts val="1000"/>
              </a:spcBef>
              <a:spcAft>
                <a:spcPts val="0"/>
              </a:spcAft>
              <a:buClr>
                <a:srgbClr val="FFFFFF"/>
              </a:buClr>
              <a:buSzPts val="3600"/>
              <a:buChar char="•"/>
            </a:pPr>
            <a:r>
              <a:rPr lang="en-US" sz="3600">
                <a:solidFill>
                  <a:srgbClr val="FFFFFF"/>
                </a:solidFill>
              </a:rPr>
              <a:t>Ransomware as a serviced (RaaS)</a:t>
            </a:r>
            <a:endParaRPr/>
          </a:p>
          <a:p>
            <a:pPr indent="-101600" lvl="0" marL="228600" rtl="0" algn="l">
              <a:lnSpc>
                <a:spcPct val="90000"/>
              </a:lnSpc>
              <a:spcBef>
                <a:spcPts val="1000"/>
              </a:spcBef>
              <a:spcAft>
                <a:spcPts val="0"/>
              </a:spcAft>
              <a:buClr>
                <a:schemeClr val="lt1"/>
              </a:buClr>
              <a:buSzPts val="2000"/>
              <a:buNone/>
            </a:pPr>
            <a:r>
              <a:t/>
            </a:r>
            <a:endParaRPr sz="20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7"/>
          <p:cNvPicPr preferRelativeResize="0"/>
          <p:nvPr/>
        </p:nvPicPr>
        <p:blipFill rotWithShape="1">
          <a:blip r:embed="rId3">
            <a:alphaModFix/>
          </a:blip>
          <a:srcRect b="0" l="0" r="0" t="0"/>
          <a:stretch/>
        </p:blipFill>
        <p:spPr>
          <a:xfrm>
            <a:off x="2018230" y="250566"/>
            <a:ext cx="7800975" cy="6076950"/>
          </a:xfrm>
          <a:prstGeom prst="rect">
            <a:avLst/>
          </a:prstGeom>
          <a:noFill/>
          <a:ln>
            <a:noFill/>
          </a:ln>
        </p:spPr>
      </p:pic>
      <p:sp>
        <p:nvSpPr>
          <p:cNvPr id="143" name="Google Shape;143;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Crypto ransomware </a:t>
            </a:r>
            <a:endParaRPr/>
          </a:p>
        </p:txBody>
      </p:sp>
      <p:sp>
        <p:nvSpPr>
          <p:cNvPr id="144" name="Google Shape;144;p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2800"/>
              <a:buChar char="•"/>
            </a:pPr>
            <a:r>
              <a:rPr lang="en-US"/>
              <a:t>The aim of crypto ransomware is to encrypt your important data, such as documents, pictures and videos, but not to interfere with basic computer functions.</a:t>
            </a:r>
            <a:endParaRPr/>
          </a:p>
          <a:p>
            <a:pPr indent="-228600" lvl="0" marL="228600" rtl="0" algn="l">
              <a:lnSpc>
                <a:spcPct val="90000"/>
              </a:lnSpc>
              <a:spcBef>
                <a:spcPts val="1000"/>
              </a:spcBef>
              <a:spcAft>
                <a:spcPts val="0"/>
              </a:spcAft>
              <a:buClr>
                <a:schemeClr val="dk1"/>
              </a:buClr>
              <a:buSzPts val="2800"/>
              <a:buChar char="•"/>
            </a:pPr>
            <a:r>
              <a:rPr lang="en-US"/>
              <a:t> This spreads panic because users can see their files but cannot access them. Crypto developers often add a countdown to their ransom demand: "If you don't pay the ransom by the deadline, all your files will be deleted." and due to the number of users who are unaware of the need for backups in the cloud or on external physical storage devices, crypto ransomware can have a devastating impact.</a:t>
            </a:r>
            <a:endParaRPr/>
          </a:p>
          <a:p>
            <a:pPr indent="-228600" lvl="0" marL="228600" rtl="0" algn="l">
              <a:lnSpc>
                <a:spcPct val="90000"/>
              </a:lnSpc>
              <a:spcBef>
                <a:spcPts val="1000"/>
              </a:spcBef>
              <a:spcAft>
                <a:spcPts val="0"/>
              </a:spcAft>
              <a:buClr>
                <a:schemeClr val="dk1"/>
              </a:buClr>
              <a:buSzPts val="2800"/>
              <a:buChar char="•"/>
            </a:pPr>
            <a:r>
              <a:rPr lang="en-US"/>
              <a:t> Consequently, many victims pay the ransom simply to get their files back</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8"/>
          <p:cNvPicPr preferRelativeResize="0"/>
          <p:nvPr/>
        </p:nvPicPr>
        <p:blipFill rotWithShape="1">
          <a:blip r:embed="rId3">
            <a:alphaModFix/>
          </a:blip>
          <a:srcRect b="0" l="0" r="0" t="0"/>
          <a:stretch/>
        </p:blipFill>
        <p:spPr>
          <a:xfrm>
            <a:off x="2309812" y="1238250"/>
            <a:ext cx="7572375" cy="4381500"/>
          </a:xfrm>
          <a:prstGeom prst="rect">
            <a:avLst/>
          </a:prstGeom>
          <a:noFill/>
          <a:ln>
            <a:noFill/>
          </a:ln>
        </p:spPr>
      </p:pic>
      <p:sp>
        <p:nvSpPr>
          <p:cNvPr id="150" name="Google Shape;15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Locker ransomware </a:t>
            </a:r>
            <a:endParaRPr/>
          </a:p>
        </p:txBody>
      </p:sp>
      <p:sp>
        <p:nvSpPr>
          <p:cNvPr id="151" name="Google Shape;151;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This type of malware blocks basic computer functions. For example, you may be denied access to the desktop, while the mouse and keyboard are partially disabled. </a:t>
            </a:r>
            <a:endParaRPr/>
          </a:p>
          <a:p>
            <a:pPr indent="-228600" lvl="0" marL="228600" rtl="0" algn="l">
              <a:lnSpc>
                <a:spcPct val="90000"/>
              </a:lnSpc>
              <a:spcBef>
                <a:spcPts val="1000"/>
              </a:spcBef>
              <a:spcAft>
                <a:spcPts val="0"/>
              </a:spcAft>
              <a:buClr>
                <a:schemeClr val="dk1"/>
              </a:buClr>
              <a:buSzPts val="2800"/>
              <a:buChar char="•"/>
            </a:pPr>
            <a:r>
              <a:rPr lang="en-US"/>
              <a:t>This allows you to continue to interact with the window containing the ransom demand in order to make the payment. Apart from that, the computer is inoperable.</a:t>
            </a:r>
            <a:endParaRPr/>
          </a:p>
          <a:p>
            <a:pPr indent="-228600" lvl="0" marL="228600" rtl="0" algn="l">
              <a:lnSpc>
                <a:spcPct val="90000"/>
              </a:lnSpc>
              <a:spcBef>
                <a:spcPts val="1000"/>
              </a:spcBef>
              <a:spcAft>
                <a:spcPts val="0"/>
              </a:spcAft>
              <a:buClr>
                <a:schemeClr val="dk1"/>
              </a:buClr>
              <a:buSzPts val="2800"/>
              <a:buChar char="•"/>
            </a:pPr>
            <a:r>
              <a:rPr lang="en-US"/>
              <a:t> But there is good news: Locker malware doesn't usually target critical files; it generally just wants to lock you out. Complete destruction of your data is therefore unlikely.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9"/>
          <p:cNvPicPr preferRelativeResize="0"/>
          <p:nvPr/>
        </p:nvPicPr>
        <p:blipFill rotWithShape="1">
          <a:blip r:embed="rId3">
            <a:alphaModFix/>
          </a:blip>
          <a:srcRect b="0" l="0" r="0" t="0"/>
          <a:stretch/>
        </p:blipFill>
        <p:spPr>
          <a:xfrm>
            <a:off x="2270352" y="681037"/>
            <a:ext cx="6867525" cy="5619750"/>
          </a:xfrm>
          <a:prstGeom prst="rect">
            <a:avLst/>
          </a:prstGeom>
          <a:noFill/>
          <a:ln>
            <a:noFill/>
          </a:ln>
        </p:spPr>
      </p:pic>
      <p:sp>
        <p:nvSpPr>
          <p:cNvPr id="157" name="Google Shape;157;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Scareware</a:t>
            </a:r>
            <a:endParaRPr/>
          </a:p>
        </p:txBody>
      </p:sp>
      <p:sp>
        <p:nvSpPr>
          <p:cNvPr id="158" name="Google Shape;158;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Scareware is a malware tactic that manipulates users into believing they need to download or buy malicious, sometimes useless, software. Most often initiated using a pop-up ad, scareware uses social engineering to take advantage of a user’s fear, coaxing them into installing fake anti-virus software. </a:t>
            </a:r>
            <a:endParaRPr/>
          </a:p>
          <a:p>
            <a:pPr indent="-228600" lvl="0" marL="228600" rtl="0" algn="l">
              <a:lnSpc>
                <a:spcPct val="90000"/>
              </a:lnSpc>
              <a:spcBef>
                <a:spcPts val="1000"/>
              </a:spcBef>
              <a:spcAft>
                <a:spcPts val="0"/>
              </a:spcAft>
              <a:buClr>
                <a:schemeClr val="dk1"/>
              </a:buClr>
              <a:buSzPts val="2800"/>
              <a:buChar char="•"/>
            </a:pPr>
            <a:r>
              <a:rPr lang="en-US"/>
              <a:t>Scareware goals can vary from selling useless, fake tools to the installation of damaging malware that exposes sensitive data.</a:t>
            </a:r>
            <a:endParaRPr/>
          </a:p>
          <a:p>
            <a:pPr indent="-228600" lvl="0" marL="228600" rtl="0" algn="l">
              <a:lnSpc>
                <a:spcPct val="90000"/>
              </a:lnSpc>
              <a:spcBef>
                <a:spcPts val="1000"/>
              </a:spcBef>
              <a:spcAft>
                <a:spcPts val="0"/>
              </a:spcAft>
              <a:buClr>
                <a:schemeClr val="dk1"/>
              </a:buClr>
              <a:buSzPts val="2800"/>
              <a:buChar char="•"/>
            </a:pPr>
            <a:r>
              <a:rPr lang="en-US"/>
              <a:t> Scareware has been known to convince users to download ransomware, a form of malware that holds the user’s data hostage in exchange for a payout.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p1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4" name="Google Shape;164;p10"/>
          <p:cNvSpPr/>
          <p:nvPr/>
        </p:nvSpPr>
        <p:spPr>
          <a:xfrm>
            <a:off x="0" y="0"/>
            <a:ext cx="4693698" cy="6858000"/>
          </a:xfrm>
          <a:custGeom>
            <a:rect b="b" l="l" r="r" t="t"/>
            <a:pathLst>
              <a:path extrusionOk="0" h="6858000" w="4693698">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 name="Google Shape;165;p10"/>
          <p:cNvSpPr/>
          <p:nvPr/>
        </p:nvSpPr>
        <p:spPr>
          <a:xfrm flipH="1">
            <a:off x="0" y="0"/>
            <a:ext cx="4838076" cy="6858000"/>
          </a:xfrm>
          <a:custGeom>
            <a:rect b="b" l="l" r="r" t="t"/>
            <a:pathLst>
              <a:path extrusionOk="0" h="6858000" w="4838076">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rgbClr val="1F3864">
              <a:alpha val="24705"/>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6" name="Google Shape;166;p10"/>
          <p:cNvSpPr txBox="1"/>
          <p:nvPr>
            <p:ph type="title"/>
          </p:nvPr>
        </p:nvSpPr>
        <p:spPr>
          <a:xfrm>
            <a:off x="765051" y="662400"/>
            <a:ext cx="3384000" cy="149213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Calibri"/>
              <a:buNone/>
            </a:pPr>
            <a:r>
              <a:rPr lang="en-US">
                <a:solidFill>
                  <a:schemeClr val="lt1"/>
                </a:solidFill>
              </a:rPr>
              <a:t>Ransomware as a service</a:t>
            </a:r>
            <a:endParaRPr/>
          </a:p>
        </p:txBody>
      </p:sp>
      <p:sp>
        <p:nvSpPr>
          <p:cNvPr id="167" name="Google Shape;167;p10"/>
          <p:cNvSpPr txBox="1"/>
          <p:nvPr>
            <p:ph idx="1" type="body"/>
          </p:nvPr>
        </p:nvSpPr>
        <p:spPr>
          <a:xfrm>
            <a:off x="190500" y="1924051"/>
            <a:ext cx="4257675" cy="4733924"/>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800"/>
              <a:buChar char="•"/>
            </a:pPr>
            <a:r>
              <a:rPr lang="en-US">
                <a:solidFill>
                  <a:schemeClr val="lt1"/>
                </a:solidFill>
              </a:rPr>
              <a:t>Ransomware as a Service (RaaS) is a business model between ransomware operators and affiliates in which affiliates pay to launch ransomware attacks developed by operators. Think of ransomware as a service as a variation of software as a service (SaaS) business model.</a:t>
            </a:r>
            <a:endParaRPr/>
          </a:p>
        </p:txBody>
      </p:sp>
      <p:pic>
        <p:nvPicPr>
          <p:cNvPr id="168" name="Google Shape;168;p10"/>
          <p:cNvPicPr preferRelativeResize="0"/>
          <p:nvPr/>
        </p:nvPicPr>
        <p:blipFill rotWithShape="1">
          <a:blip r:embed="rId3">
            <a:alphaModFix/>
          </a:blip>
          <a:srcRect b="0" l="0" r="0" t="0"/>
          <a:stretch/>
        </p:blipFill>
        <p:spPr>
          <a:xfrm>
            <a:off x="4884198" y="1131498"/>
            <a:ext cx="7031982" cy="459500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2022-04-20T07:47:48Z</dcterms:created>
  <dc:creator>Kirula Nanayakkara</dc:creator>
</cp:coreProperties>
</file>